
<file path=[Content_Types].xml><?xml version="1.0" encoding="utf-8"?>
<Types xmlns="http://schemas.openxmlformats.org/package/2006/content-types">
  <Default Extension="jpeg" ContentType="image/jpeg"/>
  <Default Extension="jpg"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50.jpg" ContentType="image/jpeg"/>
  <Override PartName="/ppt/media/image51.jpg" ContentType="image/jpeg"/>
  <Override PartName="/ppt/media/image52.jpg" ContentType="image/jpeg"/>
  <Override PartName="/ppt/media/image53.jpg" ContentType="image/jpeg"/>
  <Override PartName="/ppt/media/image54.jpg" ContentType="image/jpeg"/>
  <Override PartName="/ppt/media/image5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68" r:id="rId2"/>
    <p:sldId id="275" r:id="rId3"/>
    <p:sldId id="256" r:id="rId4"/>
    <p:sldId id="274" r:id="rId5"/>
    <p:sldId id="269" r:id="rId6"/>
    <p:sldId id="270" r:id="rId7"/>
    <p:sldId id="257" r:id="rId8"/>
    <p:sldId id="264" r:id="rId9"/>
    <p:sldId id="265" r:id="rId10"/>
    <p:sldId id="266" r:id="rId11"/>
    <p:sldId id="267" r:id="rId12"/>
    <p:sldId id="271" r:id="rId13"/>
    <p:sldId id="272" r:id="rId14"/>
    <p:sldId id="276"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7FD"/>
    <a:srgbClr val="FBE5D6"/>
    <a:srgbClr val="000000"/>
    <a:srgbClr val="CCFFCC"/>
    <a:srgbClr val="F9B7FB"/>
    <a:srgbClr val="D9FFF0"/>
    <a:srgbClr val="767171"/>
    <a:srgbClr val="FBFEDA"/>
    <a:srgbClr val="FBC4FC"/>
    <a:srgbClr val="F7FD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FA4BF-5D29-4868-B15E-FF0898943215}" type="datetimeFigureOut">
              <a:rPr lang="en-IN" smtClean="0"/>
              <a:t>11-05-2024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B395A4-8C67-4063-9622-0C3DD1B7DE90}" type="slidenum">
              <a:rPr lang="en-IN" smtClean="0"/>
              <a:t>‹#›</a:t>
            </a:fld>
            <a:endParaRPr lang="en-IN" dirty="0"/>
          </a:p>
        </p:txBody>
      </p:sp>
    </p:spTree>
    <p:extLst>
      <p:ext uri="{BB962C8B-B14F-4D97-AF65-F5344CB8AC3E}">
        <p14:creationId xmlns:p14="http://schemas.microsoft.com/office/powerpoint/2010/main" val="1366094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E5FCA-B2DD-C941-A2C1-638939433487}" type="slidenum">
              <a:rPr lang="en-US" smtClean="0"/>
              <a:t>1</a:t>
            </a:fld>
            <a:endParaRPr lang="en-US" dirty="0"/>
          </a:p>
        </p:txBody>
      </p:sp>
    </p:spTree>
    <p:extLst>
      <p:ext uri="{BB962C8B-B14F-4D97-AF65-F5344CB8AC3E}">
        <p14:creationId xmlns:p14="http://schemas.microsoft.com/office/powerpoint/2010/main" val="28820095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34DBF-D33A-9B28-288C-C2DAB9E541E7}"/>
              </a:ext>
            </a:extLst>
          </p:cNvPr>
          <p:cNvPicPr>
            <a:picLocks noChangeAspect="1"/>
          </p:cNvPicPr>
          <p:nvPr/>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361580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 Colum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345C5D8-082A-AC27-3801-7A6EC375195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8809"/>
          <a:stretch/>
        </p:blipFill>
        <p:spPr>
          <a:xfrm>
            <a:off x="0" y="0"/>
            <a:ext cx="5467552" cy="2350008"/>
          </a:xfrm>
          <a:prstGeom prst="rect">
            <a:avLst/>
          </a:prstGeom>
        </p:spPr>
      </p:pic>
      <p:pic>
        <p:nvPicPr>
          <p:cNvPr id="15" name="Picture 14">
            <a:extLst>
              <a:ext uri="{FF2B5EF4-FFF2-40B4-BE49-F238E27FC236}">
                <a16:creationId xmlns:a16="http://schemas.microsoft.com/office/drawing/2014/main" id="{3531883F-9B23-B442-5F02-C2D25BB37CA5}"/>
              </a:ext>
            </a:extLst>
          </p:cNvPr>
          <p:cNvPicPr>
            <a:picLocks noChangeAspect="1"/>
          </p:cNvPicPr>
          <p:nvPr/>
        </p:nvPicPr>
        <p:blipFill>
          <a:blip r:embed="rId3"/>
          <a:stretch>
            <a:fillRect/>
          </a:stretch>
        </p:blipFill>
        <p:spPr>
          <a:xfrm>
            <a:off x="7241236" y="1234440"/>
            <a:ext cx="4950764" cy="5623560"/>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3127248"/>
            <a:ext cx="2029968" cy="2514600"/>
          </a:xfrm>
          <a:solidFill>
            <a:schemeClr val="accent6">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284378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2843784" y="3127248"/>
            <a:ext cx="2029968" cy="2514600"/>
          </a:xfrm>
          <a:solidFill>
            <a:schemeClr val="accent5">
              <a:alpha val="3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508406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5084064"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20" name="Text Placeholder 4">
            <a:extLst>
              <a:ext uri="{FF2B5EF4-FFF2-40B4-BE49-F238E27FC236}">
                <a16:creationId xmlns:a16="http://schemas.microsoft.com/office/drawing/2014/main" id="{843F725B-A33F-7FB2-E5C4-96EA154660E9}"/>
              </a:ext>
            </a:extLst>
          </p:cNvPr>
          <p:cNvSpPr>
            <a:spLocks noGrp="1"/>
          </p:cNvSpPr>
          <p:nvPr>
            <p:ph type="body" sz="quarter" idx="15"/>
          </p:nvPr>
        </p:nvSpPr>
        <p:spPr>
          <a:xfrm>
            <a:off x="7315200"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D9DD0DA7-5A1E-5312-178F-13561EF7C233}"/>
              </a:ext>
            </a:extLst>
          </p:cNvPr>
          <p:cNvSpPr>
            <a:spLocks noGrp="1"/>
          </p:cNvSpPr>
          <p:nvPr>
            <p:ph sz="quarter" idx="16"/>
          </p:nvPr>
        </p:nvSpPr>
        <p:spPr>
          <a:xfrm>
            <a:off x="7315200" y="3127248"/>
            <a:ext cx="2029968" cy="2514600"/>
          </a:xfrm>
          <a:solidFill>
            <a:schemeClr val="accent1">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22" name="Text Placeholder 4">
            <a:extLst>
              <a:ext uri="{FF2B5EF4-FFF2-40B4-BE49-F238E27FC236}">
                <a16:creationId xmlns:a16="http://schemas.microsoft.com/office/drawing/2014/main" id="{5FBC3880-98AC-466C-7AD1-FDC8B3958705}"/>
              </a:ext>
            </a:extLst>
          </p:cNvPr>
          <p:cNvSpPr>
            <a:spLocks noGrp="1"/>
          </p:cNvSpPr>
          <p:nvPr>
            <p:ph type="body" sz="quarter" idx="17"/>
          </p:nvPr>
        </p:nvSpPr>
        <p:spPr>
          <a:xfrm>
            <a:off x="9546336"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5">
            <a:extLst>
              <a:ext uri="{FF2B5EF4-FFF2-40B4-BE49-F238E27FC236}">
                <a16:creationId xmlns:a16="http://schemas.microsoft.com/office/drawing/2014/main" id="{24965100-8EF5-0264-CEE5-BD5BF1901635}"/>
              </a:ext>
            </a:extLst>
          </p:cNvPr>
          <p:cNvSpPr>
            <a:spLocks noGrp="1"/>
          </p:cNvSpPr>
          <p:nvPr>
            <p:ph sz="quarter" idx="18"/>
          </p:nvPr>
        </p:nvSpPr>
        <p:spPr>
          <a:xfrm>
            <a:off x="9546336"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endParaRPr lang="en-IN"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7F3F4194-4B92-4E1C-809F-C5E33F17AE95}" type="slidenum">
              <a:rPr lang="en-IN" smtClean="0"/>
              <a:t>‹#›</a:t>
            </a:fld>
            <a:endParaRPr lang="en-IN"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1648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meli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CC3D06-2435-B655-8AA5-11CCBBEF19D4}"/>
              </a:ext>
            </a:extLst>
          </p:cNvPr>
          <p:cNvPicPr>
            <a:picLocks noChangeAspect="1"/>
          </p:cNvPicPr>
          <p:nvPr/>
        </p:nvPicPr>
        <p:blipFill>
          <a:blip r:embed="rId2"/>
          <a:stretch>
            <a:fillRect/>
          </a:stretch>
        </p:blipFill>
        <p:spPr>
          <a:xfrm>
            <a:off x="8762234" y="0"/>
            <a:ext cx="3429766" cy="6821424"/>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4" name="Text Placeholder 33">
            <a:extLst>
              <a:ext uri="{FF2B5EF4-FFF2-40B4-BE49-F238E27FC236}">
                <a16:creationId xmlns:a16="http://schemas.microsoft.com/office/drawing/2014/main" id="{5D1E9421-BC85-99CB-EB40-1863FA622747}"/>
              </a:ext>
            </a:extLst>
          </p:cNvPr>
          <p:cNvSpPr>
            <a:spLocks noGrp="1"/>
          </p:cNvSpPr>
          <p:nvPr>
            <p:ph type="body" sz="quarter" idx="13" hasCustomPrompt="1"/>
          </p:nvPr>
        </p:nvSpPr>
        <p:spPr>
          <a:xfrm rot="16200000">
            <a:off x="-25907" y="3072704"/>
            <a:ext cx="1783080" cy="512064"/>
          </a:xfrm>
          <a:solidFill>
            <a:schemeClr val="accent1"/>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1" name="Text Placeholder 40">
            <a:extLst>
              <a:ext uri="{FF2B5EF4-FFF2-40B4-BE49-F238E27FC236}">
                <a16:creationId xmlns:a16="http://schemas.microsoft.com/office/drawing/2014/main" id="{47BABAF8-5220-1E24-CE43-927FCCA269AE}"/>
              </a:ext>
            </a:extLst>
          </p:cNvPr>
          <p:cNvSpPr>
            <a:spLocks noGrp="1"/>
          </p:cNvSpPr>
          <p:nvPr>
            <p:ph type="body" sz="quarter" idx="18"/>
          </p:nvPr>
        </p:nvSpPr>
        <p:spPr>
          <a:xfrm>
            <a:off x="1146218" y="2432434"/>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8" name="Text Placeholder 33">
            <a:extLst>
              <a:ext uri="{FF2B5EF4-FFF2-40B4-BE49-F238E27FC236}">
                <a16:creationId xmlns:a16="http://schemas.microsoft.com/office/drawing/2014/main" id="{F1D095F8-4552-1F88-C37B-99775B68ACCE}"/>
              </a:ext>
            </a:extLst>
          </p:cNvPr>
          <p:cNvSpPr>
            <a:spLocks noGrp="1"/>
          </p:cNvSpPr>
          <p:nvPr>
            <p:ph type="body" sz="quarter" idx="16" hasCustomPrompt="1"/>
          </p:nvPr>
        </p:nvSpPr>
        <p:spPr>
          <a:xfrm rot="16200000">
            <a:off x="2196136" y="4517644"/>
            <a:ext cx="1783080" cy="512064"/>
          </a:xfrm>
          <a:solidFill>
            <a:schemeClr val="accent2"/>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8" name="Text Placeholder 40">
            <a:extLst>
              <a:ext uri="{FF2B5EF4-FFF2-40B4-BE49-F238E27FC236}">
                <a16:creationId xmlns:a16="http://schemas.microsoft.com/office/drawing/2014/main" id="{4C4BFA3E-7B57-DCDD-4EA6-16C64A3756BF}"/>
              </a:ext>
            </a:extLst>
          </p:cNvPr>
          <p:cNvSpPr>
            <a:spLocks noGrp="1"/>
          </p:cNvSpPr>
          <p:nvPr>
            <p:ph type="body" sz="quarter" idx="22"/>
          </p:nvPr>
        </p:nvSpPr>
        <p:spPr>
          <a:xfrm>
            <a:off x="3383307"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5" name="Text Placeholder 33">
            <a:extLst>
              <a:ext uri="{FF2B5EF4-FFF2-40B4-BE49-F238E27FC236}">
                <a16:creationId xmlns:a16="http://schemas.microsoft.com/office/drawing/2014/main" id="{C65BF0DD-74C0-E055-CCAC-600751F51727}"/>
              </a:ext>
            </a:extLst>
          </p:cNvPr>
          <p:cNvSpPr>
            <a:spLocks noGrp="1"/>
          </p:cNvSpPr>
          <p:nvPr>
            <p:ph type="body" sz="quarter" idx="14" hasCustomPrompt="1"/>
          </p:nvPr>
        </p:nvSpPr>
        <p:spPr>
          <a:xfrm rot="16200000">
            <a:off x="4418179" y="3067943"/>
            <a:ext cx="1783080" cy="512064"/>
          </a:xfrm>
          <a:solidFill>
            <a:schemeClr val="accent3"/>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4" name="Text Placeholder 40">
            <a:extLst>
              <a:ext uri="{FF2B5EF4-FFF2-40B4-BE49-F238E27FC236}">
                <a16:creationId xmlns:a16="http://schemas.microsoft.com/office/drawing/2014/main" id="{25927394-D1A0-C084-C689-F7A4EEE924CB}"/>
              </a:ext>
            </a:extLst>
          </p:cNvPr>
          <p:cNvSpPr>
            <a:spLocks noGrp="1"/>
          </p:cNvSpPr>
          <p:nvPr>
            <p:ph type="body" sz="quarter" idx="19"/>
          </p:nvPr>
        </p:nvSpPr>
        <p:spPr>
          <a:xfrm>
            <a:off x="5589586" y="2432435"/>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9" name="Text Placeholder 33">
            <a:extLst>
              <a:ext uri="{FF2B5EF4-FFF2-40B4-BE49-F238E27FC236}">
                <a16:creationId xmlns:a16="http://schemas.microsoft.com/office/drawing/2014/main" id="{08F0F1F2-0D4E-95EA-349B-D734163FD55B}"/>
              </a:ext>
            </a:extLst>
          </p:cNvPr>
          <p:cNvSpPr>
            <a:spLocks noGrp="1"/>
          </p:cNvSpPr>
          <p:nvPr>
            <p:ph type="body" sz="quarter" idx="17" hasCustomPrompt="1"/>
          </p:nvPr>
        </p:nvSpPr>
        <p:spPr>
          <a:xfrm rot="16200000">
            <a:off x="6640222" y="4517644"/>
            <a:ext cx="1783080" cy="512064"/>
          </a:xfrm>
          <a:solidFill>
            <a:schemeClr val="accent4"/>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6" name="Text Placeholder 40">
            <a:extLst>
              <a:ext uri="{FF2B5EF4-FFF2-40B4-BE49-F238E27FC236}">
                <a16:creationId xmlns:a16="http://schemas.microsoft.com/office/drawing/2014/main" id="{B322E7EB-0174-5A8C-5BE3-F501B5670FAD}"/>
              </a:ext>
            </a:extLst>
          </p:cNvPr>
          <p:cNvSpPr>
            <a:spLocks noGrp="1"/>
          </p:cNvSpPr>
          <p:nvPr>
            <p:ph type="body" sz="quarter" idx="21"/>
          </p:nvPr>
        </p:nvSpPr>
        <p:spPr>
          <a:xfrm>
            <a:off x="7827392"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6" name="Text Placeholder 33">
            <a:extLst>
              <a:ext uri="{FF2B5EF4-FFF2-40B4-BE49-F238E27FC236}">
                <a16:creationId xmlns:a16="http://schemas.microsoft.com/office/drawing/2014/main" id="{36C15449-A445-41A6-EAD9-37446450CC14}"/>
              </a:ext>
            </a:extLst>
          </p:cNvPr>
          <p:cNvSpPr>
            <a:spLocks noGrp="1"/>
          </p:cNvSpPr>
          <p:nvPr>
            <p:ph type="body" sz="quarter" idx="15" hasCustomPrompt="1"/>
          </p:nvPr>
        </p:nvSpPr>
        <p:spPr>
          <a:xfrm rot="16200000">
            <a:off x="8862264" y="3072704"/>
            <a:ext cx="1783080" cy="512064"/>
          </a:xfrm>
          <a:solidFill>
            <a:schemeClr val="accent5"/>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5" name="Text Placeholder 40">
            <a:extLst>
              <a:ext uri="{FF2B5EF4-FFF2-40B4-BE49-F238E27FC236}">
                <a16:creationId xmlns:a16="http://schemas.microsoft.com/office/drawing/2014/main" id="{E6B7327B-EA3B-790D-AB08-0ED1D2FB401B}"/>
              </a:ext>
            </a:extLst>
          </p:cNvPr>
          <p:cNvSpPr>
            <a:spLocks noGrp="1"/>
          </p:cNvSpPr>
          <p:nvPr>
            <p:ph type="body" sz="quarter" idx="20"/>
          </p:nvPr>
        </p:nvSpPr>
        <p:spPr>
          <a:xfrm>
            <a:off x="10035230" y="2437196"/>
            <a:ext cx="1796654"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endParaRPr lang="en-IN"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7F3F4194-4B92-4E1C-809F-C5E33F17AE95}" type="slidenum">
              <a:rPr lang="en-IN" smtClean="0"/>
              <a:t>‹#›</a:t>
            </a:fld>
            <a:endParaRPr lang="en-IN"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17510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070F102-837A-486A-0CD4-E957B66B872C}"/>
              </a:ext>
            </a:extLst>
          </p:cNvPr>
          <p:cNvPicPr>
            <a:picLocks noChangeAspect="1"/>
          </p:cNvPicPr>
          <p:nvPr/>
        </p:nvPicPr>
        <p:blipFill>
          <a:blip r:embed="rId2"/>
          <a:stretch>
            <a:fillRect/>
          </a:stretch>
        </p:blipFill>
        <p:spPr>
          <a:xfrm>
            <a:off x="0" y="3931920"/>
            <a:ext cx="5470497" cy="2926080"/>
          </a:xfrm>
          <a:prstGeom prst="rect">
            <a:avLst/>
          </a:prstGeom>
        </p:spPr>
      </p:pic>
      <p:pic>
        <p:nvPicPr>
          <p:cNvPr id="16" name="Picture 15">
            <a:extLst>
              <a:ext uri="{FF2B5EF4-FFF2-40B4-BE49-F238E27FC236}">
                <a16:creationId xmlns:a16="http://schemas.microsoft.com/office/drawing/2014/main" id="{519FAF77-1797-C11F-A1A9-B351E30B37C2}"/>
              </a:ext>
            </a:extLst>
          </p:cNvPr>
          <p:cNvPicPr>
            <a:picLocks noChangeAspect="1"/>
          </p:cNvPicPr>
          <p:nvPr/>
        </p:nvPicPr>
        <p:blipFill>
          <a:blip r:embed="rId3"/>
          <a:stretch>
            <a:fillRect/>
          </a:stretch>
        </p:blipFill>
        <p:spPr>
          <a:xfrm>
            <a:off x="7208215" y="0"/>
            <a:ext cx="4983785" cy="2276856"/>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5157787"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5157787"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400800" y="2438400"/>
            <a:ext cx="5183188"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400800" y="2871216"/>
            <a:ext cx="5183188"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endParaRPr lang="en-IN"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7F3F4194-4B92-4E1C-809F-C5E33F17AE95}" type="slidenum">
              <a:rPr lang="en-IN" smtClean="0"/>
              <a:t>‹#›</a:t>
            </a:fld>
            <a:endParaRPr lang="en-IN"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36448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Three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E1E66A3-7FD1-08A5-8B20-36C5331DCF69}"/>
              </a:ext>
            </a:extLst>
          </p:cNvPr>
          <p:cNvPicPr>
            <a:picLocks noChangeAspect="1"/>
          </p:cNvPicPr>
          <p:nvPr/>
        </p:nvPicPr>
        <p:blipFill>
          <a:blip r:embed="rId2"/>
          <a:stretch>
            <a:fillRect/>
          </a:stretch>
        </p:blipFill>
        <p:spPr>
          <a:xfrm>
            <a:off x="6453650" y="4014216"/>
            <a:ext cx="5738350" cy="2843784"/>
          </a:xfrm>
          <a:prstGeom prst="rect">
            <a:avLst/>
          </a:prstGeom>
        </p:spPr>
      </p:pic>
      <p:pic>
        <p:nvPicPr>
          <p:cNvPr id="14" name="Picture 13">
            <a:extLst>
              <a:ext uri="{FF2B5EF4-FFF2-40B4-BE49-F238E27FC236}">
                <a16:creationId xmlns:a16="http://schemas.microsoft.com/office/drawing/2014/main" id="{4464B067-71A6-CB30-BD46-5499FAAE00F9}"/>
              </a:ext>
            </a:extLst>
          </p:cNvPr>
          <p:cNvPicPr>
            <a:picLocks noChangeAspect="1"/>
          </p:cNvPicPr>
          <p:nvPr/>
        </p:nvPicPr>
        <p:blipFill>
          <a:blip r:embed="rId3"/>
          <a:stretch>
            <a:fillRect/>
          </a:stretch>
        </p:blipFill>
        <p:spPr>
          <a:xfrm>
            <a:off x="0" y="0"/>
            <a:ext cx="5458968" cy="2919913"/>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0740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0740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8183880"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8183880"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endParaRPr lang="en-IN"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7F3F4194-4B92-4E1C-809F-C5E33F17AE95}" type="slidenum">
              <a:rPr lang="en-IN" smtClean="0"/>
              <a:t>‹#›</a:t>
            </a:fld>
            <a:endParaRPr lang="en-IN"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180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F45936-2436-D9FD-A05D-F3C70F90FDCC}"/>
              </a:ext>
            </a:extLst>
          </p:cNvPr>
          <p:cNvPicPr>
            <a:picLocks noChangeAspect="1"/>
          </p:cNvPicPr>
          <p:nvPr/>
        </p:nvPicPr>
        <p:blipFill>
          <a:blip r:embed="rId2"/>
          <a:stretch>
            <a:fillRect/>
          </a:stretch>
        </p:blipFill>
        <p:spPr>
          <a:xfrm>
            <a:off x="0" y="3758530"/>
            <a:ext cx="4700016" cy="3099470"/>
          </a:xfrm>
          <a:prstGeom prst="rect">
            <a:avLst/>
          </a:prstGeom>
        </p:spPr>
      </p:pic>
      <p:pic>
        <p:nvPicPr>
          <p:cNvPr id="8" name="Picture 7">
            <a:extLst>
              <a:ext uri="{FF2B5EF4-FFF2-40B4-BE49-F238E27FC236}">
                <a16:creationId xmlns:a16="http://schemas.microsoft.com/office/drawing/2014/main" id="{0DF862D5-CF3B-E45B-934F-ACEF42B35BB4}"/>
              </a:ext>
            </a:extLst>
          </p:cNvPr>
          <p:cNvPicPr>
            <a:picLocks noChangeAspect="1"/>
          </p:cNvPicPr>
          <p:nvPr/>
        </p:nvPicPr>
        <p:blipFill>
          <a:blip r:embed="rId3"/>
          <a:stretch>
            <a:fillRect/>
          </a:stretch>
        </p:blipFill>
        <p:spPr>
          <a:xfrm>
            <a:off x="0" y="0"/>
            <a:ext cx="5148072" cy="3436275"/>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endParaRPr lang="en-IN"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7F3F4194-4B92-4E1C-809F-C5E33F17AE95}" type="slidenum">
              <a:rPr lang="en-IN" smtClean="0"/>
              <a:t>‹#›</a:t>
            </a:fld>
            <a:endParaRPr lang="en-IN"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73496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AFB71-7F33-280E-7877-06F4AFFF063A}"/>
              </a:ext>
            </a:extLst>
          </p:cNvPr>
          <p:cNvPicPr>
            <a:picLocks noChangeAspect="1"/>
          </p:cNvPicPr>
          <p:nvPr/>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348386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805053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endParaRPr lang="en-IN"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7F3F4194-4B92-4E1C-809F-C5E33F17AE95}" type="slidenum">
              <a:rPr lang="en-IN" smtClean="0"/>
              <a:t>‹#›</a:t>
            </a:fld>
            <a:endParaRPr lang="en-IN"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3BDEDC48-AA67-6FC9-FF0E-CD3CB49A502F}"/>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Tree>
    <p:extLst>
      <p:ext uri="{BB962C8B-B14F-4D97-AF65-F5344CB8AC3E}">
        <p14:creationId xmlns:p14="http://schemas.microsoft.com/office/powerpoint/2010/main" val="22128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0889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a:xfrm>
            <a:off x="4038600" y="11575"/>
            <a:ext cx="4114800" cy="856526"/>
          </a:xfrm>
          <a:prstGeom prst="rect">
            <a:avLst/>
          </a:prstGeom>
        </p:spPr>
        <p:txBody>
          <a:bodyPr/>
          <a:lstStyle/>
          <a:p>
            <a:endParaRPr lang="en-IN"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a:xfrm>
            <a:off x="4038600" y="6006546"/>
            <a:ext cx="4114800" cy="851453"/>
          </a:xfrm>
          <a:prstGeom prst="rect">
            <a:avLst/>
          </a:prstGeom>
        </p:spPr>
        <p:txBody>
          <a:bodyPr/>
          <a:lstStyle/>
          <a:p>
            <a:fld id="{7F3F4194-4B92-4E1C-809F-C5E33F17AE95}" type="slidenum">
              <a:rPr lang="en-IN" smtClean="0"/>
              <a:t>‹#›</a:t>
            </a:fld>
            <a:endParaRPr lang="en-IN" dirty="0"/>
          </a:p>
        </p:txBody>
      </p:sp>
      <p:cxnSp>
        <p:nvCxnSpPr>
          <p:cNvPr id="8" name="Straight Connector 7">
            <a:extLst>
              <a:ext uri="{FF2B5EF4-FFF2-40B4-BE49-F238E27FC236}">
                <a16:creationId xmlns:a16="http://schemas.microsoft.com/office/drawing/2014/main" id="{5754AE8D-13E4-BDDA-7C36-A9E08FD0A0E8}"/>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CE37136-8479-8CDC-7EEB-030C1A8151EF}"/>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75758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a:xfrm>
            <a:off x="4038600" y="11575"/>
            <a:ext cx="4114800" cy="856526"/>
          </a:xfrm>
          <a:prstGeom prst="rect">
            <a:avLst/>
          </a:prstGeom>
        </p:spPr>
        <p:txBody>
          <a:bodyPr/>
          <a:lstStyle/>
          <a:p>
            <a:endParaRPr lang="en-IN"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a:xfrm>
            <a:off x="4038600" y="6006546"/>
            <a:ext cx="4114800" cy="851453"/>
          </a:xfrm>
          <a:prstGeom prst="rect">
            <a:avLst/>
          </a:prstGeom>
        </p:spPr>
        <p:txBody>
          <a:bodyPr/>
          <a:lstStyle/>
          <a:p>
            <a:fld id="{7F3F4194-4B92-4E1C-809F-C5E33F17AE95}" type="slidenum">
              <a:rPr lang="en-IN" smtClean="0"/>
              <a:t>‹#›</a:t>
            </a:fld>
            <a:endParaRPr lang="en-IN" dirty="0"/>
          </a:p>
        </p:txBody>
      </p:sp>
      <p:cxnSp>
        <p:nvCxnSpPr>
          <p:cNvPr id="8" name="Straight Connector 7">
            <a:extLst>
              <a:ext uri="{FF2B5EF4-FFF2-40B4-BE49-F238E27FC236}">
                <a16:creationId xmlns:a16="http://schemas.microsoft.com/office/drawing/2014/main" id="{1DC6EFE9-BD9C-6124-823A-BD1C488321D2}"/>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1B53473-DF27-C657-627F-ED66976E076B}"/>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15374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D3B0F0-DE71-18AB-7957-4CFA29C3A328}"/>
              </a:ext>
            </a:extLst>
          </p:cNvPr>
          <p:cNvPicPr>
            <a:picLocks noChangeAspect="1"/>
          </p:cNvPicPr>
          <p:nvPr/>
        </p:nvPicPr>
        <p:blipFill>
          <a:blip r:embed="rId2"/>
          <a:stretch>
            <a:fillRect/>
          </a:stretch>
        </p:blipFill>
        <p:spPr>
          <a:xfrm>
            <a:off x="0" y="857290"/>
            <a:ext cx="5797296" cy="6000710"/>
          </a:xfrm>
          <a:prstGeom prst="rect">
            <a:avLst/>
          </a:prstGeom>
        </p:spPr>
      </p:pic>
      <p:pic>
        <p:nvPicPr>
          <p:cNvPr id="8" name="Picture 7">
            <a:extLst>
              <a:ext uri="{FF2B5EF4-FFF2-40B4-BE49-F238E27FC236}">
                <a16:creationId xmlns:a16="http://schemas.microsoft.com/office/drawing/2014/main" id="{1F04770F-E995-EF98-B4D1-9F13733EEF07}"/>
              </a:ext>
            </a:extLst>
          </p:cNvPr>
          <p:cNvPicPr>
            <a:picLocks noChangeAspect="1"/>
          </p:cNvPicPr>
          <p:nvPr/>
        </p:nvPicPr>
        <p:blipFill>
          <a:blip r:embed="rId3"/>
          <a:stretch>
            <a:fillRect/>
          </a:stretch>
        </p:blipFill>
        <p:spPr>
          <a:xfrm>
            <a:off x="8763000" y="0"/>
            <a:ext cx="3429000" cy="6807199"/>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00000"/>
              </a:lnSpc>
              <a:spcBef>
                <a:spcPts val="1000"/>
              </a:spcBef>
              <a:buNone/>
              <a:defRPr sz="2400" b="1" spc="200" baseline="0"/>
            </a:lvl1pPr>
            <a:lvl2pPr marL="228600">
              <a:lnSpc>
                <a:spcPct val="150000"/>
              </a:lnSpc>
              <a:spcBef>
                <a:spcPts val="1000"/>
              </a:spcBef>
              <a:defRPr sz="2400" spc="100" baseline="0"/>
            </a:lvl2pPr>
            <a:lvl3pPr marL="457200">
              <a:lnSpc>
                <a:spcPct val="150000"/>
              </a:lnSpc>
              <a:spcBef>
                <a:spcPts val="1000"/>
              </a:spcBef>
              <a:defRPr sz="2400" spc="100" baseline="0"/>
            </a:lvl3pPr>
            <a:lvl4pPr marL="685800">
              <a:lnSpc>
                <a:spcPct val="150000"/>
              </a:lnSpc>
              <a:spcBef>
                <a:spcPts val="1000"/>
              </a:spcBef>
              <a:defRPr sz="2400" spc="100" baseline="0"/>
            </a:lvl4pPr>
            <a:lvl5pPr marL="914400">
              <a:lnSpc>
                <a:spcPct val="150000"/>
              </a:lnSpc>
              <a:spcBef>
                <a:spcPts val="1000"/>
              </a:spcBef>
              <a:defRPr sz="24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endParaRPr lang="en-IN"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7F3F4194-4B92-4E1C-809F-C5E33F17AE95}" type="slidenum">
              <a:rPr lang="en-IN" smtClean="0"/>
              <a:t>‹#›</a:t>
            </a:fld>
            <a:endParaRPr lang="en-IN"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669948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BD873-FCF4-6FA1-9C5D-2ED50C72BB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050B76E-C7B6-1C90-1784-6DCFB2F7E5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EC65CB5-DDB4-2A05-D7A7-0BD3FB36D3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402BA10-A6F8-D6BD-73F5-C1FEA881FE8D}"/>
              </a:ext>
            </a:extLst>
          </p:cNvPr>
          <p:cNvSpPr>
            <a:spLocks noGrp="1"/>
          </p:cNvSpPr>
          <p:nvPr>
            <p:ph type="dt" sz="half" idx="10"/>
          </p:nvPr>
        </p:nvSpPr>
        <p:spPr/>
        <p:txBody>
          <a:bodyPr/>
          <a:lstStyle/>
          <a:p>
            <a:fld id="{A61644C6-9DD0-42F6-98B2-F018336891F5}" type="datetimeFigureOut">
              <a:rPr lang="en-IN" smtClean="0"/>
              <a:t>11-05-2024</a:t>
            </a:fld>
            <a:endParaRPr lang="en-IN" dirty="0"/>
          </a:p>
        </p:txBody>
      </p:sp>
      <p:sp>
        <p:nvSpPr>
          <p:cNvPr id="6" name="Footer Placeholder 5">
            <a:extLst>
              <a:ext uri="{FF2B5EF4-FFF2-40B4-BE49-F238E27FC236}">
                <a16:creationId xmlns:a16="http://schemas.microsoft.com/office/drawing/2014/main" id="{D8B284EB-B592-CF0F-1469-47AC4EAEB7DE}"/>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D64FACB8-B320-271A-97DF-6AD52D13F550}"/>
              </a:ext>
            </a:extLst>
          </p:cNvPr>
          <p:cNvSpPr>
            <a:spLocks noGrp="1"/>
          </p:cNvSpPr>
          <p:nvPr>
            <p:ph type="sldNum" sz="quarter" idx="12"/>
          </p:nvPr>
        </p:nvSpPr>
        <p:spPr/>
        <p:txBody>
          <a:bodyPr/>
          <a:lstStyle/>
          <a:p>
            <a:fld id="{7F3F4194-4B92-4E1C-809F-C5E33F17AE95}" type="slidenum">
              <a:rPr lang="en-IN" smtClean="0"/>
              <a:t>‹#›</a:t>
            </a:fld>
            <a:endParaRPr lang="en-IN" dirty="0"/>
          </a:p>
        </p:txBody>
      </p:sp>
    </p:spTree>
    <p:extLst>
      <p:ext uri="{BB962C8B-B14F-4D97-AF65-F5344CB8AC3E}">
        <p14:creationId xmlns:p14="http://schemas.microsoft.com/office/powerpoint/2010/main" val="3762723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328C38-4E83-27EA-9D01-DDDF734988CA}"/>
              </a:ext>
            </a:extLst>
          </p:cNvPr>
          <p:cNvPicPr>
            <a:picLocks noChangeAspect="1"/>
          </p:cNvPicPr>
          <p:nvPr/>
        </p:nvPicPr>
        <p:blipFill>
          <a:blip r:embed="rId2"/>
          <a:stretch>
            <a:fillRect/>
          </a:stretch>
        </p:blipFill>
        <p:spPr>
          <a:xfrm>
            <a:off x="5370576" y="3428234"/>
            <a:ext cx="6821424" cy="3429766"/>
          </a:xfrm>
          <a:prstGeom prst="rect">
            <a:avLst/>
          </a:prstGeom>
        </p:spPr>
      </p:pic>
      <p:pic>
        <p:nvPicPr>
          <p:cNvPr id="10" name="Picture 9">
            <a:extLst>
              <a:ext uri="{FF2B5EF4-FFF2-40B4-BE49-F238E27FC236}">
                <a16:creationId xmlns:a16="http://schemas.microsoft.com/office/drawing/2014/main" id="{B270B91D-A39E-3D53-DBBB-DF836D19BE1A}"/>
              </a:ext>
            </a:extLst>
          </p:cNvPr>
          <p:cNvPicPr>
            <a:picLocks noChangeAspect="1"/>
          </p:cNvPicPr>
          <p:nvPr/>
        </p:nvPicPr>
        <p:blipFill>
          <a:blip r:embed="rId3"/>
          <a:stretch>
            <a:fillRect/>
          </a:stretch>
        </p:blipFill>
        <p:spPr>
          <a:xfrm>
            <a:off x="0" y="0"/>
            <a:ext cx="4654518" cy="523951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endParaRPr lang="en-IN"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7F3F4194-4B92-4E1C-809F-C5E33F17AE95}" type="slidenum">
              <a:rPr lang="en-IN" smtClean="0"/>
              <a:t>‹#›</a:t>
            </a:fld>
            <a:endParaRPr lang="en-IN"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6375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EC1861-1570-5A6A-D3BA-4A17F008A562}"/>
              </a:ext>
            </a:extLst>
          </p:cNvPr>
          <p:cNvPicPr>
            <a:picLocks noChangeAspect="1"/>
          </p:cNvPicPr>
          <p:nvPr/>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14992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7D9B2-AE86-9092-7072-0F717E3CA831}"/>
              </a:ext>
            </a:extLst>
          </p:cNvPr>
          <p:cNvPicPr>
            <a:picLocks noChangeAspect="1"/>
          </p:cNvPicPr>
          <p:nvPr/>
        </p:nvPicPr>
        <p:blipFill>
          <a:blip r:embed="rId2"/>
          <a:stretch>
            <a:fillRect/>
          </a:stretch>
        </p:blipFill>
        <p:spPr>
          <a:xfrm>
            <a:off x="0" y="3655535"/>
            <a:ext cx="4727448" cy="3202465"/>
          </a:xfrm>
          <a:prstGeom prst="rect">
            <a:avLst/>
          </a:prstGeom>
        </p:spPr>
      </p:pic>
      <p:pic>
        <p:nvPicPr>
          <p:cNvPr id="9" name="Picture 8">
            <a:extLst>
              <a:ext uri="{FF2B5EF4-FFF2-40B4-BE49-F238E27FC236}">
                <a16:creationId xmlns:a16="http://schemas.microsoft.com/office/drawing/2014/main" id="{5BF7E0A5-7E8E-4A90-B415-12984C7AB24C}"/>
              </a:ext>
            </a:extLst>
          </p:cNvPr>
          <p:cNvPicPr>
            <a:picLocks noChangeAspect="1"/>
          </p:cNvPicPr>
          <p:nvPr/>
        </p:nvPicPr>
        <p:blipFill>
          <a:blip r:embed="rId3"/>
          <a:stretch>
            <a:fillRect/>
          </a:stretch>
        </p:blipFill>
        <p:spPr>
          <a:xfrm>
            <a:off x="6548245" y="0"/>
            <a:ext cx="5643755" cy="231343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endParaRPr lang="en-IN"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7F3F4194-4B92-4E1C-809F-C5E33F17AE95}" type="slidenum">
              <a:rPr lang="en-IN" smtClean="0"/>
              <a:t>‹#›</a:t>
            </a:fld>
            <a:endParaRPr lang="en-IN"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34156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FA7995-D0F4-05F2-CDF1-463407E3BA08}"/>
              </a:ext>
            </a:extLst>
          </p:cNvPr>
          <p:cNvPicPr>
            <a:picLocks noChangeAspect="1"/>
          </p:cNvPicPr>
          <p:nvPr/>
        </p:nvPicPr>
        <p:blipFill>
          <a:blip r:embed="rId2"/>
          <a:stretch>
            <a:fillRect/>
          </a:stretch>
        </p:blipFill>
        <p:spPr>
          <a:xfrm>
            <a:off x="7031909" y="0"/>
            <a:ext cx="5160091" cy="4041648"/>
          </a:xfrm>
          <a:prstGeom prst="rect">
            <a:avLst/>
          </a:prstGeom>
        </p:spPr>
      </p:pic>
      <p:pic>
        <p:nvPicPr>
          <p:cNvPr id="7" name="Picture 6">
            <a:extLst>
              <a:ext uri="{FF2B5EF4-FFF2-40B4-BE49-F238E27FC236}">
                <a16:creationId xmlns:a16="http://schemas.microsoft.com/office/drawing/2014/main" id="{792D768B-E662-B315-7576-313DFCE2AB40}"/>
              </a:ext>
            </a:extLst>
          </p:cNvPr>
          <p:cNvPicPr>
            <a:picLocks noChangeAspect="1"/>
          </p:cNvPicPr>
          <p:nvPr/>
        </p:nvPicPr>
        <p:blipFill>
          <a:blip r:embed="rId3"/>
          <a:stretch>
            <a:fillRect/>
          </a:stretch>
        </p:blipFill>
        <p:spPr>
          <a:xfrm>
            <a:off x="0" y="3127248"/>
            <a:ext cx="4162200" cy="373075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7" y="2441448"/>
            <a:ext cx="10972800" cy="304495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endParaRPr lang="en-IN"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7F3F4194-4B92-4E1C-809F-C5E33F17AE95}" type="slidenum">
              <a:rPr lang="en-IN" smtClean="0"/>
              <a:t>‹#›</a:t>
            </a:fld>
            <a:endParaRPr lang="en-IN"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18273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8303F0-A6CC-605A-D08C-4E4ED07C2FB4}"/>
              </a:ext>
            </a:extLst>
          </p:cNvPr>
          <p:cNvPicPr>
            <a:picLocks noChangeAspect="1"/>
          </p:cNvPicPr>
          <p:nvPr/>
        </p:nvPicPr>
        <p:blipFill>
          <a:blip r:embed="rId2"/>
          <a:stretch>
            <a:fillRect/>
          </a:stretch>
        </p:blipFill>
        <p:spPr>
          <a:xfrm>
            <a:off x="0" y="0"/>
            <a:ext cx="4196903" cy="3611880"/>
          </a:xfrm>
          <a:prstGeom prst="rect">
            <a:avLst/>
          </a:prstGeom>
        </p:spPr>
      </p:pic>
      <p:pic>
        <p:nvPicPr>
          <p:cNvPr id="3" name="Picture 2">
            <a:extLst>
              <a:ext uri="{FF2B5EF4-FFF2-40B4-BE49-F238E27FC236}">
                <a16:creationId xmlns:a16="http://schemas.microsoft.com/office/drawing/2014/main" id="{904458FB-E7BB-F476-4A31-9C5AA406E252}"/>
              </a:ext>
            </a:extLst>
          </p:cNvPr>
          <p:cNvPicPr>
            <a:picLocks noChangeAspect="1"/>
          </p:cNvPicPr>
          <p:nvPr/>
        </p:nvPicPr>
        <p:blipFill>
          <a:blip r:embed="rId3"/>
          <a:stretch>
            <a:fillRect/>
          </a:stretch>
        </p:blipFill>
        <p:spPr>
          <a:xfrm>
            <a:off x="6202680" y="4079057"/>
            <a:ext cx="5989320" cy="2778943"/>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3063240" y="2651760"/>
            <a:ext cx="6309360" cy="1580714"/>
          </a:xfrm>
        </p:spPr>
        <p:txBody>
          <a:bodyPr lIns="91440" rIns="91440" anchor="t"/>
          <a:lstStyle>
            <a:lvl1pPr algn="l">
              <a:lnSpc>
                <a:spcPct val="100000"/>
              </a:lnSpc>
              <a:defRPr sz="2800" cap="none" spc="200" baseline="0"/>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94138E8D-4D76-2023-4B97-8ACB8894C5F1}"/>
              </a:ext>
            </a:extLst>
          </p:cNvPr>
          <p:cNvSpPr>
            <a:spLocks noGrp="1"/>
          </p:cNvSpPr>
          <p:nvPr>
            <p:ph type="body" sz="quarter" idx="13"/>
          </p:nvPr>
        </p:nvSpPr>
        <p:spPr>
          <a:xfrm>
            <a:off x="3063240" y="4232475"/>
            <a:ext cx="5775960" cy="333945"/>
          </a:xfrm>
        </p:spPr>
        <p:txBody>
          <a:bodyPr/>
          <a:lstStyle>
            <a:lvl1pPr marL="0" indent="0">
              <a:buNone/>
              <a:defRPr sz="1800" spc="200" baseline="0"/>
            </a:lvl1pPr>
          </a:lstStyle>
          <a:p>
            <a:pPr lvl="0"/>
            <a:r>
              <a:rPr lang="en-US"/>
              <a:t>Click to edit Master text styles</a:t>
            </a:r>
          </a:p>
        </p:txBody>
      </p:sp>
      <p:sp>
        <p:nvSpPr>
          <p:cNvPr id="17" name="Text Placeholder 13">
            <a:extLst>
              <a:ext uri="{FF2B5EF4-FFF2-40B4-BE49-F238E27FC236}">
                <a16:creationId xmlns:a16="http://schemas.microsoft.com/office/drawing/2014/main" id="{D1FFE415-7AFC-D826-1BD1-1993DED3B01D}"/>
              </a:ext>
            </a:extLst>
          </p:cNvPr>
          <p:cNvSpPr>
            <a:spLocks noGrp="1"/>
          </p:cNvSpPr>
          <p:nvPr>
            <p:ph type="body" sz="quarter" idx="15" hasCustomPrompt="1"/>
          </p:nvPr>
        </p:nvSpPr>
        <p:spPr>
          <a:xfrm>
            <a:off x="9737922" y="3591339"/>
            <a:ext cx="1171575" cy="2387600"/>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
        <p:nvSpPr>
          <p:cNvPr id="18" name="Text Placeholder 13">
            <a:extLst>
              <a:ext uri="{FF2B5EF4-FFF2-40B4-BE49-F238E27FC236}">
                <a16:creationId xmlns:a16="http://schemas.microsoft.com/office/drawing/2014/main" id="{0962DFC0-ADB3-684B-6F72-9C45BB48C248}"/>
              </a:ext>
            </a:extLst>
          </p:cNvPr>
          <p:cNvSpPr>
            <a:spLocks noGrp="1"/>
          </p:cNvSpPr>
          <p:nvPr>
            <p:ph type="body" sz="quarter" idx="14" hasCustomPrompt="1"/>
          </p:nvPr>
        </p:nvSpPr>
        <p:spPr>
          <a:xfrm>
            <a:off x="1209261" y="1982216"/>
            <a:ext cx="1171575" cy="2386584"/>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Tree>
    <p:extLst>
      <p:ext uri="{BB962C8B-B14F-4D97-AF65-F5344CB8AC3E}">
        <p14:creationId xmlns:p14="http://schemas.microsoft.com/office/powerpoint/2010/main" val="1420357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am x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6FB24-160F-388E-8450-E5C970E243AB}"/>
              </a:ext>
            </a:extLst>
          </p:cNvPr>
          <p:cNvPicPr>
            <a:picLocks noChangeAspect="1"/>
          </p:cNvPicPr>
          <p:nvPr/>
        </p:nvPicPr>
        <p:blipFill>
          <a:blip r:embed="rId2"/>
          <a:stretch>
            <a:fillRect/>
          </a:stretch>
        </p:blipFill>
        <p:spPr>
          <a:xfrm>
            <a:off x="0" y="1764792"/>
            <a:ext cx="5359935" cy="5093208"/>
          </a:xfrm>
          <a:prstGeom prst="rect">
            <a:avLst/>
          </a:prstGeom>
        </p:spPr>
      </p:pic>
      <p:pic>
        <p:nvPicPr>
          <p:cNvPr id="23" name="Picture 22">
            <a:extLst>
              <a:ext uri="{FF2B5EF4-FFF2-40B4-BE49-F238E27FC236}">
                <a16:creationId xmlns:a16="http://schemas.microsoft.com/office/drawing/2014/main" id="{D0AF7F25-1C65-DB7F-9FA3-300318BD4BF4}"/>
              </a:ext>
            </a:extLst>
          </p:cNvPr>
          <p:cNvPicPr>
            <a:picLocks noChangeAspect="1"/>
          </p:cNvPicPr>
          <p:nvPr/>
        </p:nvPicPr>
        <p:blipFill>
          <a:blip r:embed="rId3"/>
          <a:stretch>
            <a:fillRect/>
          </a:stretch>
        </p:blipFill>
        <p:spPr>
          <a:xfrm>
            <a:off x="9262085" y="0"/>
            <a:ext cx="2929915" cy="2752344"/>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960120" y="2450592"/>
            <a:ext cx="2057400" cy="2057400"/>
          </a:xfrm>
        </p:spPr>
        <p:txBody>
          <a:bodyPr>
            <a:normAutofit/>
          </a:bodyPr>
          <a:lstStyle>
            <a:lvl1pPr marL="0" indent="0">
              <a:buNone/>
              <a:defRPr sz="1400">
                <a:solidFill>
                  <a:schemeClr val="tx1"/>
                </a:solidFill>
              </a:defRPr>
            </a:lvl1pPr>
          </a:lstStyle>
          <a:p>
            <a:r>
              <a:rPr lang="en-US" dirty="0"/>
              <a:t>Click icon to add picture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858956"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858956"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3730752" y="2450592"/>
            <a:ext cx="2057400" cy="2057400"/>
          </a:xfrm>
        </p:spPr>
        <p:txBody>
          <a:bodyPr>
            <a:normAutofit/>
          </a:bodyPr>
          <a:lstStyle>
            <a:lvl1pPr marL="0" indent="0">
              <a:buNone/>
              <a:defRPr sz="1400">
                <a:solidFill>
                  <a:schemeClr val="tx1"/>
                </a:solidFill>
              </a:defRPr>
            </a:lvl1pPr>
          </a:lstStyle>
          <a:p>
            <a:r>
              <a:rPr lang="en-US" dirty="0"/>
              <a:t>Click icon to add picture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629588"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629588"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6464808" y="2450592"/>
            <a:ext cx="2057400" cy="2057400"/>
          </a:xfrm>
        </p:spPr>
        <p:txBody>
          <a:bodyPr>
            <a:normAutofit/>
          </a:bodyPr>
          <a:lstStyle>
            <a:lvl1pPr marL="0" indent="0">
              <a:buNone/>
              <a:defRPr sz="1400">
                <a:solidFill>
                  <a:schemeClr val="tx1"/>
                </a:solidFill>
              </a:defRPr>
            </a:lvl1pPr>
          </a:lstStyle>
          <a:p>
            <a:r>
              <a:rPr lang="en-US" dirty="0"/>
              <a:t>Click icon to add picture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363644"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363644"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9198864" y="2450592"/>
            <a:ext cx="2057400" cy="2057400"/>
          </a:xfrm>
        </p:spPr>
        <p:txBody>
          <a:bodyPr>
            <a:normAutofit/>
          </a:bodyPr>
          <a:lstStyle>
            <a:lvl1pPr marL="0" indent="0">
              <a:buNone/>
              <a:defRPr sz="1400">
                <a:solidFill>
                  <a:schemeClr val="tx1"/>
                </a:solidFill>
              </a:defRPr>
            </a:lvl1pPr>
          </a:lstStyle>
          <a:p>
            <a:r>
              <a:rPr lang="en-US" dirty="0"/>
              <a:t>Click icon to add picture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97700"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97700"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endParaRPr lang="en-IN"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7F3F4194-4B92-4E1C-809F-C5E33F17AE95}" type="slidenum">
              <a:rPr lang="en-IN" smtClean="0"/>
              <a:t>‹#›</a:t>
            </a:fld>
            <a:endParaRPr lang="en-IN"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372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am x8">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6A3FD7E-DF96-B9E4-8D70-DA62CC339081}"/>
              </a:ext>
            </a:extLst>
          </p:cNvPr>
          <p:cNvPicPr>
            <a:picLocks noChangeAspect="1"/>
          </p:cNvPicPr>
          <p:nvPr/>
        </p:nvPicPr>
        <p:blipFill>
          <a:blip r:embed="rId2"/>
          <a:stretch>
            <a:fillRect/>
          </a:stretch>
        </p:blipFill>
        <p:spPr>
          <a:xfrm>
            <a:off x="0" y="1766265"/>
            <a:ext cx="5358384" cy="5091735"/>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45720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45720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28" name="Text Placeholder 28">
            <a:extLst>
              <a:ext uri="{FF2B5EF4-FFF2-40B4-BE49-F238E27FC236}">
                <a16:creationId xmlns:a16="http://schemas.microsoft.com/office/drawing/2014/main" id="{739AFCF1-55F0-974F-0F5C-34444B290B55}"/>
              </a:ext>
            </a:extLst>
          </p:cNvPr>
          <p:cNvSpPr>
            <a:spLocks noGrp="1"/>
          </p:cNvSpPr>
          <p:nvPr>
            <p:ph type="body" sz="quarter" idx="29" hasCustomPrompt="1"/>
          </p:nvPr>
        </p:nvSpPr>
        <p:spPr>
          <a:xfrm>
            <a:off x="45720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29" name="Text Placeholder 28">
            <a:extLst>
              <a:ext uri="{FF2B5EF4-FFF2-40B4-BE49-F238E27FC236}">
                <a16:creationId xmlns:a16="http://schemas.microsoft.com/office/drawing/2014/main" id="{77CF7DE5-8E6D-2C2C-A514-BAB6D4B6FF3B}"/>
              </a:ext>
            </a:extLst>
          </p:cNvPr>
          <p:cNvSpPr>
            <a:spLocks noGrp="1"/>
          </p:cNvSpPr>
          <p:nvPr>
            <p:ph type="body" sz="quarter" idx="30" hasCustomPrompt="1"/>
          </p:nvPr>
        </p:nvSpPr>
        <p:spPr>
          <a:xfrm>
            <a:off x="45720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6" name="Picture Placeholder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993392" y="2450592"/>
            <a:ext cx="1161288" cy="1161288"/>
          </a:xfrm>
        </p:spPr>
        <p:txBody>
          <a:bodyPr>
            <a:normAutofit/>
          </a:bodyPr>
          <a:lstStyle>
            <a:lvl1pPr marL="0" indent="0">
              <a:buNone/>
              <a:defRPr sz="1400">
                <a:solidFill>
                  <a:schemeClr val="tx1"/>
                </a:solidFill>
              </a:defRPr>
            </a:lvl1pPr>
          </a:lstStyle>
          <a:p>
            <a:r>
              <a:rPr lang="en-US" dirty="0"/>
              <a:t>Click icon to add picture</a:t>
            </a:r>
          </a:p>
        </p:txBody>
      </p:sp>
      <p:sp>
        <p:nvSpPr>
          <p:cNvPr id="21" name="Picture Placeholder 23">
            <a:extLst>
              <a:ext uri="{FF2B5EF4-FFF2-40B4-BE49-F238E27FC236}">
                <a16:creationId xmlns:a16="http://schemas.microsoft.com/office/drawing/2014/main" id="{DBA744D6-401F-C995-EF58-BD24A0DD8581}"/>
              </a:ext>
            </a:extLst>
          </p:cNvPr>
          <p:cNvSpPr>
            <a:spLocks noGrp="1" noChangeAspect="1"/>
          </p:cNvSpPr>
          <p:nvPr>
            <p:ph type="pic" sz="quarter" idx="25"/>
          </p:nvPr>
        </p:nvSpPr>
        <p:spPr>
          <a:xfrm>
            <a:off x="1993392" y="4260487"/>
            <a:ext cx="1161288" cy="1161288"/>
          </a:xfrm>
        </p:spPr>
        <p:txBody>
          <a:bodyPr>
            <a:normAutofit/>
          </a:bodyPr>
          <a:lstStyle>
            <a:lvl1pPr marL="0" indent="0">
              <a:buNone/>
              <a:defRPr sz="1400">
                <a:solidFill>
                  <a:schemeClr val="tx1"/>
                </a:solidFill>
              </a:defRPr>
            </a:lvl1pPr>
          </a:lstStyle>
          <a:p>
            <a:r>
              <a:rPr lang="en-US" dirty="0"/>
              <a:t>Click icon to add picture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218688"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218688"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0" name="Text Placeholder 28">
            <a:extLst>
              <a:ext uri="{FF2B5EF4-FFF2-40B4-BE49-F238E27FC236}">
                <a16:creationId xmlns:a16="http://schemas.microsoft.com/office/drawing/2014/main" id="{B1201CED-247A-16CA-9F03-BF32393D3B56}"/>
              </a:ext>
            </a:extLst>
          </p:cNvPr>
          <p:cNvSpPr>
            <a:spLocks noGrp="1"/>
          </p:cNvSpPr>
          <p:nvPr>
            <p:ph type="body" sz="quarter" idx="31" hasCustomPrompt="1"/>
          </p:nvPr>
        </p:nvSpPr>
        <p:spPr>
          <a:xfrm>
            <a:off x="3218688"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1" name="Text Placeholder 28">
            <a:extLst>
              <a:ext uri="{FF2B5EF4-FFF2-40B4-BE49-F238E27FC236}">
                <a16:creationId xmlns:a16="http://schemas.microsoft.com/office/drawing/2014/main" id="{2D5FA954-036C-191F-7040-1848AB2BE3CA}"/>
              </a:ext>
            </a:extLst>
          </p:cNvPr>
          <p:cNvSpPr>
            <a:spLocks noGrp="1"/>
          </p:cNvSpPr>
          <p:nvPr>
            <p:ph type="body" sz="quarter" idx="32" hasCustomPrompt="1"/>
          </p:nvPr>
        </p:nvSpPr>
        <p:spPr>
          <a:xfrm>
            <a:off x="3218688"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4745736" y="2450592"/>
            <a:ext cx="1161288" cy="1161288"/>
          </a:xfrm>
        </p:spPr>
        <p:txBody>
          <a:bodyPr>
            <a:normAutofit/>
          </a:bodyPr>
          <a:lstStyle>
            <a:lvl1pPr marL="0" indent="0">
              <a:buNone/>
              <a:defRPr sz="1400">
                <a:solidFill>
                  <a:schemeClr val="tx1"/>
                </a:solidFill>
              </a:defRPr>
            </a:lvl1pPr>
          </a:lstStyle>
          <a:p>
            <a:r>
              <a:rPr lang="en-US" dirty="0"/>
              <a:t>Click icon to add picture</a:t>
            </a:r>
          </a:p>
        </p:txBody>
      </p:sp>
      <p:sp>
        <p:nvSpPr>
          <p:cNvPr id="23" name="Picture Placeholder 23">
            <a:extLst>
              <a:ext uri="{FF2B5EF4-FFF2-40B4-BE49-F238E27FC236}">
                <a16:creationId xmlns:a16="http://schemas.microsoft.com/office/drawing/2014/main" id="{8CFBAF86-D36B-F789-2C9C-78C6830B13C9}"/>
              </a:ext>
            </a:extLst>
          </p:cNvPr>
          <p:cNvSpPr>
            <a:spLocks noGrp="1" noChangeAspect="1"/>
          </p:cNvSpPr>
          <p:nvPr>
            <p:ph type="pic" sz="quarter" idx="26"/>
          </p:nvPr>
        </p:nvSpPr>
        <p:spPr>
          <a:xfrm>
            <a:off x="4745736" y="4260487"/>
            <a:ext cx="1161288" cy="1161288"/>
          </a:xfrm>
        </p:spPr>
        <p:txBody>
          <a:bodyPr>
            <a:normAutofit/>
          </a:bodyPr>
          <a:lstStyle>
            <a:lvl1pPr marL="0" indent="0">
              <a:buNone/>
              <a:defRPr sz="1400">
                <a:solidFill>
                  <a:schemeClr val="tx1"/>
                </a:solidFill>
              </a:defRPr>
            </a:lvl1pPr>
          </a:lstStyle>
          <a:p>
            <a:r>
              <a:rPr lang="en-US" dirty="0"/>
              <a:t>Click icon to add picture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5966787"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5966787"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2" name="Text Placeholder 28">
            <a:extLst>
              <a:ext uri="{FF2B5EF4-FFF2-40B4-BE49-F238E27FC236}">
                <a16:creationId xmlns:a16="http://schemas.microsoft.com/office/drawing/2014/main" id="{6E32CE61-2D9B-C245-0D18-C33760B08537}"/>
              </a:ext>
            </a:extLst>
          </p:cNvPr>
          <p:cNvSpPr>
            <a:spLocks noGrp="1"/>
          </p:cNvSpPr>
          <p:nvPr>
            <p:ph type="body" sz="quarter" idx="33" hasCustomPrompt="1"/>
          </p:nvPr>
        </p:nvSpPr>
        <p:spPr>
          <a:xfrm>
            <a:off x="5966787"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3" name="Text Placeholder 28">
            <a:extLst>
              <a:ext uri="{FF2B5EF4-FFF2-40B4-BE49-F238E27FC236}">
                <a16:creationId xmlns:a16="http://schemas.microsoft.com/office/drawing/2014/main" id="{E4068D0A-21CD-897C-9CC1-0BFDAABBD491}"/>
              </a:ext>
            </a:extLst>
          </p:cNvPr>
          <p:cNvSpPr>
            <a:spLocks noGrp="1"/>
          </p:cNvSpPr>
          <p:nvPr>
            <p:ph type="body" sz="quarter" idx="34" hasCustomPrompt="1"/>
          </p:nvPr>
        </p:nvSpPr>
        <p:spPr>
          <a:xfrm>
            <a:off x="5966787"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7498080" y="2450592"/>
            <a:ext cx="1161288" cy="1161288"/>
          </a:xfrm>
        </p:spPr>
        <p:txBody>
          <a:bodyPr>
            <a:normAutofit/>
          </a:bodyPr>
          <a:lstStyle>
            <a:lvl1pPr marL="0" indent="0">
              <a:buNone/>
              <a:defRPr sz="1400">
                <a:solidFill>
                  <a:schemeClr val="tx1"/>
                </a:solidFill>
              </a:defRPr>
            </a:lvl1pPr>
          </a:lstStyle>
          <a:p>
            <a:r>
              <a:rPr lang="en-US" dirty="0"/>
              <a:t>Click icon to add picture</a:t>
            </a:r>
          </a:p>
        </p:txBody>
      </p:sp>
      <p:sp>
        <p:nvSpPr>
          <p:cNvPr id="26" name="Picture Placeholder 23">
            <a:extLst>
              <a:ext uri="{FF2B5EF4-FFF2-40B4-BE49-F238E27FC236}">
                <a16:creationId xmlns:a16="http://schemas.microsoft.com/office/drawing/2014/main" id="{C110D526-1AE4-5106-E956-0B2ED3A4D4BC}"/>
              </a:ext>
            </a:extLst>
          </p:cNvPr>
          <p:cNvSpPr>
            <a:spLocks noGrp="1" noChangeAspect="1"/>
          </p:cNvSpPr>
          <p:nvPr>
            <p:ph type="pic" sz="quarter" idx="27"/>
          </p:nvPr>
        </p:nvSpPr>
        <p:spPr>
          <a:xfrm>
            <a:off x="7498080" y="4260487"/>
            <a:ext cx="1161288" cy="1161288"/>
          </a:xfrm>
        </p:spPr>
        <p:txBody>
          <a:bodyPr>
            <a:normAutofit/>
          </a:bodyPr>
          <a:lstStyle>
            <a:lvl1pPr marL="0" indent="0">
              <a:buNone/>
              <a:defRPr sz="1400">
                <a:solidFill>
                  <a:schemeClr val="tx1"/>
                </a:solidFill>
              </a:defRPr>
            </a:lvl1pPr>
          </a:lstStyle>
          <a:p>
            <a:r>
              <a:rPr lang="en-US" dirty="0"/>
              <a:t>Click icon to add picture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873252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873252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4" name="Text Placeholder 28">
            <a:extLst>
              <a:ext uri="{FF2B5EF4-FFF2-40B4-BE49-F238E27FC236}">
                <a16:creationId xmlns:a16="http://schemas.microsoft.com/office/drawing/2014/main" id="{3858F91A-46AA-AF23-2716-3B2B678BBE01}"/>
              </a:ext>
            </a:extLst>
          </p:cNvPr>
          <p:cNvSpPr>
            <a:spLocks noGrp="1"/>
          </p:cNvSpPr>
          <p:nvPr>
            <p:ph type="body" sz="quarter" idx="35" hasCustomPrompt="1"/>
          </p:nvPr>
        </p:nvSpPr>
        <p:spPr>
          <a:xfrm>
            <a:off x="873252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5" name="Text Placeholder 28">
            <a:extLst>
              <a:ext uri="{FF2B5EF4-FFF2-40B4-BE49-F238E27FC236}">
                <a16:creationId xmlns:a16="http://schemas.microsoft.com/office/drawing/2014/main" id="{EBC002F6-7435-833F-0E8B-30A53B0755AE}"/>
              </a:ext>
            </a:extLst>
          </p:cNvPr>
          <p:cNvSpPr>
            <a:spLocks noGrp="1"/>
          </p:cNvSpPr>
          <p:nvPr>
            <p:ph type="body" sz="quarter" idx="36" hasCustomPrompt="1"/>
          </p:nvPr>
        </p:nvSpPr>
        <p:spPr>
          <a:xfrm>
            <a:off x="873252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10250424" y="2450592"/>
            <a:ext cx="1161288" cy="1161288"/>
          </a:xfrm>
        </p:spPr>
        <p:txBody>
          <a:bodyPr>
            <a:normAutofit/>
          </a:bodyPr>
          <a:lstStyle>
            <a:lvl1pPr marL="0" indent="0">
              <a:buNone/>
              <a:defRPr sz="1400">
                <a:solidFill>
                  <a:schemeClr val="tx1"/>
                </a:solidFill>
              </a:defRPr>
            </a:lvl1pPr>
          </a:lstStyle>
          <a:p>
            <a:r>
              <a:rPr lang="en-US" dirty="0"/>
              <a:t>Click icon to add picture</a:t>
            </a:r>
          </a:p>
        </p:txBody>
      </p:sp>
      <p:sp>
        <p:nvSpPr>
          <p:cNvPr id="27" name="Picture Placeholder 23">
            <a:extLst>
              <a:ext uri="{FF2B5EF4-FFF2-40B4-BE49-F238E27FC236}">
                <a16:creationId xmlns:a16="http://schemas.microsoft.com/office/drawing/2014/main" id="{2CBF8435-BD05-F386-4E6E-F2B6F6894FD7}"/>
              </a:ext>
            </a:extLst>
          </p:cNvPr>
          <p:cNvSpPr>
            <a:spLocks noGrp="1" noChangeAspect="1"/>
          </p:cNvSpPr>
          <p:nvPr>
            <p:ph type="pic" sz="quarter" idx="28"/>
          </p:nvPr>
        </p:nvSpPr>
        <p:spPr>
          <a:xfrm>
            <a:off x="10250424" y="4260487"/>
            <a:ext cx="1161288" cy="1161288"/>
          </a:xfrm>
        </p:spPr>
        <p:txBody>
          <a:bodyPr>
            <a:normAutofit/>
          </a:bodyPr>
          <a:lstStyle>
            <a:lvl1pPr marL="0" indent="0">
              <a:buNone/>
              <a:defRPr sz="1400">
                <a:solidFill>
                  <a:schemeClr val="tx1"/>
                </a:solidFill>
              </a:defRPr>
            </a:lvl1pPr>
          </a:lstStyle>
          <a:p>
            <a:r>
              <a:rPr lang="en-US" dirty="0"/>
              <a:t>Click icon to add picture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endParaRPr lang="en-IN"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7F3F4194-4B92-4E1C-809F-C5E33F17AE95}" type="slidenum">
              <a:rPr lang="en-IN" smtClean="0"/>
              <a:t>‹#›</a:t>
            </a:fld>
            <a:endParaRPr lang="en-IN"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5077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E020D11E-3FF2-1E7F-038B-4F9534916F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1660127"/>
            <a:ext cx="114300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3104752"/>
            <a:ext cx="11430000" cy="209228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11575"/>
            <a:ext cx="4114800" cy="856526"/>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endParaRPr lang="en-IN"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4038600" y="6006546"/>
            <a:ext cx="4114800" cy="851453"/>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fld id="{7F3F4194-4B92-4E1C-809F-C5E33F17AE95}" type="slidenum">
              <a:rPr lang="en-IN" smtClean="0"/>
              <a:t>‹#›</a:t>
            </a:fld>
            <a:endParaRPr lang="en-IN" dirty="0"/>
          </a:p>
        </p:txBody>
      </p:sp>
    </p:spTree>
    <p:extLst>
      <p:ext uri="{BB962C8B-B14F-4D97-AF65-F5344CB8AC3E}">
        <p14:creationId xmlns:p14="http://schemas.microsoft.com/office/powerpoint/2010/main" val="23184489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1" r:id="rId20"/>
  </p:sldLayoutIdLst>
  <p:txStyles>
    <p:titleStyle>
      <a:lvl1pPr algn="l" defTabSz="914400" rtl="0" eaLnBrk="1" latinLnBrk="0" hangingPunct="1">
        <a:lnSpc>
          <a:spcPct val="90000"/>
        </a:lnSpc>
        <a:spcBef>
          <a:spcPct val="0"/>
        </a:spcBef>
        <a:buNone/>
        <a:defRPr sz="4400" b="1" i="0" kern="1200" cap="all" spc="40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55.jpg"/><Relationship Id="rId2" Type="http://schemas.openxmlformats.org/officeDocument/2006/relationships/image" Target="../media/image50.jpg"/><Relationship Id="rId1" Type="http://schemas.openxmlformats.org/officeDocument/2006/relationships/slideLayout" Target="../slideLayouts/slideLayout12.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g"/><Relationship Id="rId7" Type="http://schemas.openxmlformats.org/officeDocument/2006/relationships/image" Target="../media/image34.jpe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6744072" y="2852936"/>
            <a:ext cx="4375032" cy="3595990"/>
          </a:xfrm>
          <a:solidFill>
            <a:srgbClr val="000000">
              <a:alpha val="20000"/>
            </a:srgbClr>
          </a:solidFill>
          <a:ln>
            <a:solidFill>
              <a:srgbClr val="000000">
                <a:alpha val="20000"/>
              </a:srgbClr>
            </a:solidFill>
          </a:ln>
        </p:spPr>
        <p:txBody>
          <a:bodyPr/>
          <a:lstStyle/>
          <a:p>
            <a:r>
              <a:rPr lang="en-US" dirty="0"/>
              <a:t>Presented by</a:t>
            </a:r>
          </a:p>
          <a:p>
            <a:pPr marL="342900" indent="-342900">
              <a:buFont typeface="Wingdings" panose="05000000000000000000" pitchFamily="2" charset="2"/>
              <a:buChar char="v"/>
            </a:pPr>
            <a:r>
              <a:rPr lang="en-IN" sz="2000" b="0" i="0" dirty="0">
                <a:solidFill>
                  <a:srgbClr val="222222"/>
                </a:solidFill>
                <a:effectLst/>
                <a:highlight>
                  <a:srgbClr val="DBD7FD"/>
                </a:highlight>
                <a:latin typeface="arial" panose="020B0604020202020204" pitchFamily="34" charset="0"/>
              </a:rPr>
              <a:t>Mr. Asrith Indukuri</a:t>
            </a:r>
            <a:endParaRPr lang="en-US" sz="2000" b="0" i="0" dirty="0">
              <a:solidFill>
                <a:srgbClr val="222222"/>
              </a:solidFill>
              <a:effectLst/>
              <a:highlight>
                <a:srgbClr val="DBD7FD"/>
              </a:highlight>
              <a:latin typeface="arial" panose="020B0604020202020204" pitchFamily="34" charset="0"/>
            </a:endParaRPr>
          </a:p>
          <a:p>
            <a:pPr marL="342900" indent="-342900">
              <a:buFont typeface="Wingdings" panose="05000000000000000000" pitchFamily="2" charset="2"/>
              <a:buChar char="v"/>
            </a:pPr>
            <a:r>
              <a:rPr lang="en-IN" sz="2000" b="0" i="0" dirty="0">
                <a:solidFill>
                  <a:srgbClr val="222222"/>
                </a:solidFill>
                <a:effectLst/>
                <a:highlight>
                  <a:srgbClr val="DBD7FD"/>
                </a:highlight>
                <a:latin typeface="arial" panose="020B0604020202020204" pitchFamily="34" charset="0"/>
              </a:rPr>
              <a:t>Ms. Bondili </a:t>
            </a:r>
            <a:r>
              <a:rPr lang="en-IN" sz="2000" b="0" dirty="0">
                <a:solidFill>
                  <a:srgbClr val="222222"/>
                </a:solidFill>
                <a:highlight>
                  <a:srgbClr val="DBD7FD"/>
                </a:highlight>
                <a:latin typeface="arial" panose="020B0604020202020204" pitchFamily="34" charset="0"/>
              </a:rPr>
              <a:t>P</a:t>
            </a:r>
            <a:r>
              <a:rPr lang="en-IN" sz="2000" b="0" i="0" dirty="0">
                <a:solidFill>
                  <a:srgbClr val="222222"/>
                </a:solidFill>
                <a:effectLst/>
                <a:highlight>
                  <a:srgbClr val="DBD7FD"/>
                </a:highlight>
                <a:latin typeface="arial" panose="020B0604020202020204" pitchFamily="34" charset="0"/>
              </a:rPr>
              <a:t>reethi </a:t>
            </a:r>
            <a:r>
              <a:rPr lang="en-IN" sz="2000" b="0" dirty="0">
                <a:solidFill>
                  <a:srgbClr val="222222"/>
                </a:solidFill>
                <a:highlight>
                  <a:srgbClr val="DBD7FD"/>
                </a:highlight>
                <a:latin typeface="arial" panose="020B0604020202020204" pitchFamily="34" charset="0"/>
              </a:rPr>
              <a:t>S</a:t>
            </a:r>
            <a:r>
              <a:rPr lang="en-IN" sz="2000" b="0" i="0" dirty="0">
                <a:solidFill>
                  <a:srgbClr val="222222"/>
                </a:solidFill>
                <a:effectLst/>
                <a:highlight>
                  <a:srgbClr val="DBD7FD"/>
                </a:highlight>
                <a:latin typeface="arial" panose="020B0604020202020204" pitchFamily="34" charset="0"/>
              </a:rPr>
              <a:t>ingh</a:t>
            </a:r>
          </a:p>
          <a:p>
            <a:pPr marL="342900" indent="-342900">
              <a:buFont typeface="Wingdings" panose="05000000000000000000" pitchFamily="2" charset="2"/>
              <a:buChar char="v"/>
            </a:pPr>
            <a:r>
              <a:rPr lang="en-IN" sz="2000" b="0" i="0" dirty="0">
                <a:solidFill>
                  <a:srgbClr val="222222"/>
                </a:solidFill>
                <a:effectLst/>
                <a:highlight>
                  <a:srgbClr val="DBD7FD"/>
                </a:highlight>
                <a:latin typeface="arial" panose="020B0604020202020204" pitchFamily="34" charset="0"/>
              </a:rPr>
              <a:t>Ms. Payal Uday Shrimakar</a:t>
            </a:r>
            <a:endParaRPr lang="en-IN" sz="2000" b="0" dirty="0">
              <a:solidFill>
                <a:srgbClr val="222222"/>
              </a:solidFill>
              <a:highlight>
                <a:srgbClr val="DBD7FD"/>
              </a:highlight>
              <a:latin typeface="arial" panose="020B0604020202020204" pitchFamily="34" charset="0"/>
            </a:endParaRPr>
          </a:p>
          <a:p>
            <a:pPr marL="342900" indent="-342900">
              <a:buFont typeface="Wingdings" panose="05000000000000000000" pitchFamily="2" charset="2"/>
              <a:buChar char="v"/>
            </a:pPr>
            <a:r>
              <a:rPr lang="en-IN" sz="2000" b="0" i="0" dirty="0">
                <a:solidFill>
                  <a:srgbClr val="222222"/>
                </a:solidFill>
                <a:effectLst/>
                <a:highlight>
                  <a:srgbClr val="DBD7FD"/>
                </a:highlight>
                <a:latin typeface="arial" panose="020B0604020202020204" pitchFamily="34" charset="0"/>
              </a:rPr>
              <a:t>Mrs. Mounika Kedala</a:t>
            </a:r>
          </a:p>
          <a:p>
            <a:pPr marL="342900" indent="-342900">
              <a:buFont typeface="Wingdings" panose="05000000000000000000" pitchFamily="2" charset="2"/>
              <a:buChar char="v"/>
            </a:pPr>
            <a:r>
              <a:rPr lang="en-IN" sz="2000" b="0" dirty="0">
                <a:solidFill>
                  <a:srgbClr val="222222"/>
                </a:solidFill>
                <a:highlight>
                  <a:srgbClr val="DBD7FD"/>
                </a:highlight>
                <a:latin typeface="arial" panose="020B0604020202020204" pitchFamily="34" charset="0"/>
              </a:rPr>
              <a:t>Mr. Shubham Doijode</a:t>
            </a:r>
          </a:p>
          <a:p>
            <a:pPr marL="342900" indent="-342900">
              <a:buFont typeface="Wingdings" panose="05000000000000000000" pitchFamily="2" charset="2"/>
              <a:buChar char="v"/>
            </a:pPr>
            <a:r>
              <a:rPr lang="en-IN" sz="2000" b="0" i="0" dirty="0">
                <a:solidFill>
                  <a:srgbClr val="222222"/>
                </a:solidFill>
                <a:effectLst/>
                <a:highlight>
                  <a:srgbClr val="DBD7FD"/>
                </a:highlight>
                <a:latin typeface="arial" panose="020B0604020202020204" pitchFamily="34" charset="0"/>
              </a:rPr>
              <a:t>Dr. Fozia Mehtab</a:t>
            </a:r>
          </a:p>
          <a:p>
            <a:pPr marL="342900" indent="-342900">
              <a:buFont typeface="Wingdings" panose="05000000000000000000" pitchFamily="2" charset="2"/>
              <a:buChar char="v"/>
            </a:pPr>
            <a:r>
              <a:rPr lang="en-IN" sz="2000" b="0" i="0" dirty="0">
                <a:solidFill>
                  <a:srgbClr val="222222"/>
                </a:solidFill>
                <a:effectLst/>
                <a:highlight>
                  <a:srgbClr val="DBD7FD"/>
                </a:highlight>
                <a:latin typeface="arial" panose="020B0604020202020204" pitchFamily="34" charset="0"/>
              </a:rPr>
              <a:t>Mr.Adhyayan Dattatray Tikole</a:t>
            </a:r>
            <a:endParaRPr lang="en-US" sz="2000" dirty="0">
              <a:highlight>
                <a:srgbClr val="DBD7FD"/>
              </a:highlight>
            </a:endParaRPr>
          </a:p>
        </p:txBody>
      </p:sp>
      <p:pic>
        <p:nvPicPr>
          <p:cNvPr id="9" name="Picture 8">
            <a:extLst>
              <a:ext uri="{FF2B5EF4-FFF2-40B4-BE49-F238E27FC236}">
                <a16:creationId xmlns:a16="http://schemas.microsoft.com/office/drawing/2014/main" id="{91BE6D58-5E84-34E6-7A89-6A96CF1CE2A6}"/>
              </a:ext>
            </a:extLst>
          </p:cNvPr>
          <p:cNvPicPr>
            <a:picLocks noChangeAspect="1"/>
          </p:cNvPicPr>
          <p:nvPr/>
        </p:nvPicPr>
        <p:blipFill>
          <a:blip r:embed="rId3">
            <a:alphaModFix amt="85000"/>
          </a:blip>
          <a:stretch>
            <a:fillRect/>
          </a:stretch>
        </p:blipFill>
        <p:spPr>
          <a:xfrm>
            <a:off x="107661" y="1720089"/>
            <a:ext cx="5813419" cy="5025944"/>
          </a:xfrm>
          <a:prstGeom prst="rect">
            <a:avLst/>
          </a:prstGeom>
          <a:effectLst>
            <a:glow rad="101600">
              <a:schemeClr val="accent4">
                <a:satMod val="175000"/>
                <a:alpha val="40000"/>
              </a:schemeClr>
            </a:glow>
            <a:innerShdw blurRad="114300">
              <a:prstClr val="black"/>
            </a:innerShdw>
            <a:reflection blurRad="6350" stA="50000" endA="300" endPos="55000" dir="5400000" sy="-100000" algn="bl" rotWithShape="0"/>
          </a:effectLst>
          <a:scene3d>
            <a:camera prst="orthographicFront"/>
            <a:lightRig rig="threePt" dir="t"/>
          </a:scene3d>
          <a:sp3d>
            <a:bevelT prst="relaxedInset"/>
          </a:sp3d>
        </p:spPr>
      </p:pic>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4007768" y="296652"/>
            <a:ext cx="7111336" cy="2412268"/>
          </a:xfrm>
        </p:spPr>
        <p:txBody>
          <a:bodyPr/>
          <a:lstStyle/>
          <a:p>
            <a:pPr algn="ctr"/>
            <a:r>
              <a:rPr lang="en-US" sz="8800" cap="none" spc="0" dirty="0">
                <a:ln w="9525">
                  <a:solidFill>
                    <a:schemeClr val="accent6">
                      <a:lumMod val="75000"/>
                    </a:schemeClr>
                  </a:solidFill>
                  <a:prstDash val="solid"/>
                </a:ln>
                <a:solidFill>
                  <a:schemeClr val="tx1"/>
                </a:solidFill>
                <a:effectLst>
                  <a:outerShdw blurRad="12700" dist="38100" dir="2700000" algn="tl" rotWithShape="0">
                    <a:schemeClr val="bg1">
                      <a:lumMod val="50000"/>
                    </a:schemeClr>
                  </a:outerShdw>
                </a:effectLst>
                <a:latin typeface="Algerian" panose="04020705040A02060702" pitchFamily="82" charset="0"/>
              </a:rPr>
              <a:t>E-COMMERCE</a:t>
            </a:r>
            <a:br>
              <a:rPr lang="en-US" sz="8800" cap="none" spc="0" dirty="0">
                <a:ln w="9525">
                  <a:solidFill>
                    <a:schemeClr val="accent6">
                      <a:lumMod val="75000"/>
                    </a:schemeClr>
                  </a:solidFill>
                  <a:prstDash val="solid"/>
                </a:ln>
                <a:solidFill>
                  <a:schemeClr val="tx1"/>
                </a:solidFill>
                <a:effectLst>
                  <a:outerShdw blurRad="12700" dist="38100" dir="2700000" algn="tl" rotWithShape="0">
                    <a:schemeClr val="bg1">
                      <a:lumMod val="50000"/>
                    </a:schemeClr>
                  </a:outerShdw>
                </a:effectLst>
                <a:latin typeface="Algerian" panose="04020705040A02060702" pitchFamily="82" charset="0"/>
              </a:rPr>
            </a:br>
            <a:r>
              <a:rPr lang="en-US" sz="8800" cap="none" spc="0" dirty="0">
                <a:ln w="9525">
                  <a:solidFill>
                    <a:schemeClr val="accent6">
                      <a:lumMod val="75000"/>
                    </a:schemeClr>
                  </a:solidFill>
                  <a:prstDash val="solid"/>
                </a:ln>
                <a:solidFill>
                  <a:schemeClr val="tx1"/>
                </a:solidFill>
                <a:effectLst>
                  <a:outerShdw blurRad="12700" dist="38100" dir="2700000" algn="tl" rotWithShape="0">
                    <a:schemeClr val="bg1">
                      <a:lumMod val="50000"/>
                    </a:schemeClr>
                  </a:outerShdw>
                </a:effectLst>
                <a:latin typeface="Algerian" panose="04020705040A02060702" pitchFamily="82" charset="0"/>
              </a:rPr>
              <a:t>	   </a:t>
            </a:r>
            <a:r>
              <a:rPr lang="en-US" sz="4000" cap="none" spc="0" dirty="0">
                <a:ln w="9525">
                  <a:solidFill>
                    <a:schemeClr val="accent6">
                      <a:lumMod val="75000"/>
                    </a:schemeClr>
                  </a:solidFill>
                  <a:prstDash val="solid"/>
                </a:ln>
                <a:solidFill>
                  <a:schemeClr val="tx1"/>
                </a:solidFill>
                <a:effectLst>
                  <a:outerShdw blurRad="12700" dist="38100" dir="2700000" algn="tl" rotWithShape="0">
                    <a:schemeClr val="bg1">
                      <a:lumMod val="50000"/>
                    </a:schemeClr>
                  </a:outerShdw>
                </a:effectLst>
                <a:latin typeface="Algerian" panose="04020705040A02060702" pitchFamily="82" charset="0"/>
              </a:rPr>
              <a:t>O</a:t>
            </a:r>
            <a:r>
              <a:rPr lang="en-US" sz="4000" cap="none" spc="0" dirty="0">
                <a:ln w="9525">
                  <a:solidFill>
                    <a:schemeClr val="accent6">
                      <a:lumMod val="75000"/>
                    </a:schemeClr>
                  </a:solidFill>
                  <a:prstDash val="solid"/>
                </a:ln>
                <a:solidFill>
                  <a:schemeClr val="tx1"/>
                </a:solidFill>
                <a:effectLst>
                  <a:outerShdw blurRad="12700" dist="38100" dir="2700000" algn="tl" rotWithShape="0">
                    <a:schemeClr val="bg1">
                      <a:lumMod val="50000"/>
                    </a:schemeClr>
                  </a:outerShdw>
                </a:effectLst>
              </a:rPr>
              <a:t>list store analysis</a:t>
            </a:r>
          </a:p>
        </p:txBody>
      </p:sp>
      <p:pic>
        <p:nvPicPr>
          <p:cNvPr id="11" name="Picture 10">
            <a:extLst>
              <a:ext uri="{FF2B5EF4-FFF2-40B4-BE49-F238E27FC236}">
                <a16:creationId xmlns:a16="http://schemas.microsoft.com/office/drawing/2014/main" id="{08F51B14-DF78-E8BF-3F75-9442098AD03A}"/>
              </a:ext>
            </a:extLst>
          </p:cNvPr>
          <p:cNvPicPr>
            <a:picLocks noChangeAspect="1"/>
          </p:cNvPicPr>
          <p:nvPr/>
        </p:nvPicPr>
        <p:blipFill>
          <a:blip r:embed="rId4">
            <a:alphaModFix amt="85000"/>
          </a:blip>
          <a:stretch>
            <a:fillRect/>
          </a:stretch>
        </p:blipFill>
        <p:spPr>
          <a:xfrm>
            <a:off x="205985" y="1806917"/>
            <a:ext cx="1163802" cy="902003"/>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771D68-FC87-E3EB-EAF4-D1EFA064EB4A}"/>
              </a:ext>
            </a:extLst>
          </p:cNvPr>
          <p:cNvSpPr>
            <a:spLocks noGrp="1"/>
          </p:cNvSpPr>
          <p:nvPr>
            <p:ph type="body" idx="1"/>
          </p:nvPr>
        </p:nvSpPr>
        <p:spPr>
          <a:xfrm>
            <a:off x="839788" y="497305"/>
            <a:ext cx="5157787" cy="802106"/>
          </a:xfrm>
        </p:spPr>
        <p:txBody>
          <a:bodyPr>
            <a:noAutofit/>
          </a:bodyPr>
          <a:lstStyle/>
          <a:p>
            <a:r>
              <a:rPr lang="en-IN" sz="3000" dirty="0">
                <a:latin typeface="Algerian" panose="04020705040A02060702" pitchFamily="82" charset="0"/>
              </a:rPr>
              <a:t>Shipping days Vs Review scores</a:t>
            </a:r>
          </a:p>
        </p:txBody>
      </p:sp>
      <p:sp>
        <p:nvSpPr>
          <p:cNvPr id="4" name="Content Placeholder 3">
            <a:extLst>
              <a:ext uri="{FF2B5EF4-FFF2-40B4-BE49-F238E27FC236}">
                <a16:creationId xmlns:a16="http://schemas.microsoft.com/office/drawing/2014/main" id="{B672687E-E9D8-BE8A-4CDB-8E2883D199B5}"/>
              </a:ext>
            </a:extLst>
          </p:cNvPr>
          <p:cNvSpPr>
            <a:spLocks noGrp="1"/>
          </p:cNvSpPr>
          <p:nvPr>
            <p:ph sz="half" idx="2"/>
          </p:nvPr>
        </p:nvSpPr>
        <p:spPr>
          <a:xfrm>
            <a:off x="839788" y="1612489"/>
            <a:ext cx="5157787" cy="4577173"/>
          </a:xfrm>
        </p:spPr>
        <p:txBody>
          <a:bodyPr/>
          <a:lstStyle/>
          <a:p>
            <a:pPr>
              <a:buFont typeface="Wingdings" panose="05000000000000000000" pitchFamily="2" charset="2"/>
              <a:buChar char="Ø"/>
            </a:pPr>
            <a:r>
              <a:rPr lang="en-IN" sz="2400" dirty="0"/>
              <a:t>It evaluates the correlation b/n shipping duration and review rating.</a:t>
            </a:r>
          </a:p>
          <a:p>
            <a:pPr>
              <a:buFont typeface="Wingdings" panose="05000000000000000000" pitchFamily="2" charset="2"/>
              <a:buChar char="Ø"/>
            </a:pPr>
            <a:r>
              <a:rPr lang="en-IN" sz="2400" dirty="0"/>
              <a:t>It helps to understand delivery tome and customer satisfaction</a:t>
            </a:r>
          </a:p>
        </p:txBody>
      </p:sp>
      <p:pic>
        <p:nvPicPr>
          <p:cNvPr id="2" name="Content Placeholder 1">
            <a:extLst>
              <a:ext uri="{FF2B5EF4-FFF2-40B4-BE49-F238E27FC236}">
                <a16:creationId xmlns:a16="http://schemas.microsoft.com/office/drawing/2014/main" id="{617B13D3-D49F-8FA1-83C2-5CF93CB96D3D}"/>
              </a:ext>
            </a:extLst>
          </p:cNvPr>
          <p:cNvPicPr>
            <a:picLocks noGrp="1" noChangeAspect="1"/>
          </p:cNvPicPr>
          <p:nvPr>
            <p:ph sz="quarter" idx="4"/>
          </p:nvPr>
        </p:nvPicPr>
        <p:blipFill>
          <a:blip r:embed="rId2"/>
          <a:stretch>
            <a:fillRect/>
          </a:stretch>
        </p:blipFill>
        <p:spPr>
          <a:xfrm>
            <a:off x="6172200" y="2062534"/>
            <a:ext cx="5183188" cy="3364758"/>
          </a:xfrm>
          <a:prstGeom prst="rect">
            <a:avLst/>
          </a:prstGeom>
          <a:effectLst>
            <a:outerShdw blurRad="63500" sx="102000" sy="102000" algn="ctr" rotWithShape="0">
              <a:prstClr val="black">
                <a:alpha val="40000"/>
              </a:prstClr>
            </a:outerShdw>
          </a:effectLst>
          <a:scene3d>
            <a:camera prst="orthographicFront"/>
            <a:lightRig rig="threePt" dir="t"/>
          </a:scene3d>
          <a:sp3d>
            <a:bevelT w="139700" prst="cross"/>
          </a:sp3d>
        </p:spPr>
      </p:pic>
      <p:pic>
        <p:nvPicPr>
          <p:cNvPr id="6" name="Picture 5">
            <a:extLst>
              <a:ext uri="{FF2B5EF4-FFF2-40B4-BE49-F238E27FC236}">
                <a16:creationId xmlns:a16="http://schemas.microsoft.com/office/drawing/2014/main" id="{912BCFCB-036E-AA28-D216-EA4F44040BAD}"/>
              </a:ext>
            </a:extLst>
          </p:cNvPr>
          <p:cNvPicPr>
            <a:picLocks noChangeAspect="1"/>
          </p:cNvPicPr>
          <p:nvPr/>
        </p:nvPicPr>
        <p:blipFill>
          <a:blip r:embed="rId3"/>
          <a:stretch>
            <a:fillRect/>
          </a:stretch>
        </p:blipFill>
        <p:spPr>
          <a:xfrm>
            <a:off x="1856363" y="3831994"/>
            <a:ext cx="3124636" cy="182905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66750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3C934-9323-F8DB-E22D-7DBE227AA408}"/>
              </a:ext>
            </a:extLst>
          </p:cNvPr>
          <p:cNvSpPr>
            <a:spLocks noGrp="1"/>
          </p:cNvSpPr>
          <p:nvPr>
            <p:ph type="title"/>
          </p:nvPr>
        </p:nvSpPr>
        <p:spPr>
          <a:xfrm>
            <a:off x="609600" y="136667"/>
            <a:ext cx="10972800" cy="1095035"/>
          </a:xfrm>
        </p:spPr>
        <p:txBody>
          <a:bodyPr/>
          <a:lstStyle/>
          <a:p>
            <a:r>
              <a:rPr lang="en-IN" sz="4000" dirty="0">
                <a:latin typeface="Algerian" panose="04020705040A02060702" pitchFamily="82" charset="0"/>
              </a:rPr>
              <a:t>Top &amp; least things of Olist</a:t>
            </a:r>
          </a:p>
        </p:txBody>
      </p:sp>
      <p:pic>
        <p:nvPicPr>
          <p:cNvPr id="16" name="Content Placeholder 15">
            <a:extLst>
              <a:ext uri="{FF2B5EF4-FFF2-40B4-BE49-F238E27FC236}">
                <a16:creationId xmlns:a16="http://schemas.microsoft.com/office/drawing/2014/main" id="{13C0FC1C-FD54-382D-023A-FB050F5F767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03124" y="1293017"/>
            <a:ext cx="3279988" cy="2135983"/>
          </a:xfrm>
          <a:effectLst>
            <a:outerShdw blurRad="63500" sx="102000" sy="102000" algn="ctr" rotWithShape="0">
              <a:prstClr val="black">
                <a:alpha val="40000"/>
              </a:prstClr>
            </a:outerShdw>
            <a:reflection blurRad="6350" stA="52000" endA="300" endPos="35000" dir="5400000" sy="-100000" algn="bl" rotWithShape="0"/>
            <a:softEdge rad="12700"/>
          </a:effectLst>
        </p:spPr>
      </p:pic>
      <p:pic>
        <p:nvPicPr>
          <p:cNvPr id="14" name="Picture 13">
            <a:extLst>
              <a:ext uri="{FF2B5EF4-FFF2-40B4-BE49-F238E27FC236}">
                <a16:creationId xmlns:a16="http://schemas.microsoft.com/office/drawing/2014/main" id="{4C88D865-DBBD-E5F3-A0B4-989C9CD32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125" y="3721357"/>
            <a:ext cx="3279988" cy="2213592"/>
          </a:xfrm>
          <a:prstGeom prst="rect">
            <a:avLst/>
          </a:prstGeom>
          <a:effectLst>
            <a:outerShdw blurRad="63500" sx="102000" sy="102000" algn="ctr" rotWithShape="0">
              <a:prstClr val="black">
                <a:alpha val="40000"/>
              </a:prstClr>
            </a:outerShdw>
            <a:reflection blurRad="6350" stA="52000" endA="300" endPos="35000" dir="5400000" sy="-100000" algn="bl" rotWithShape="0"/>
            <a:softEdge rad="12700"/>
          </a:effectLst>
        </p:spPr>
      </p:pic>
      <p:pic>
        <p:nvPicPr>
          <p:cNvPr id="18" name="Picture 17">
            <a:extLst>
              <a:ext uri="{FF2B5EF4-FFF2-40B4-BE49-F238E27FC236}">
                <a16:creationId xmlns:a16="http://schemas.microsoft.com/office/drawing/2014/main" id="{84BFBD0C-5876-EC68-7217-FC029B791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2766" y="1288715"/>
            <a:ext cx="4186468" cy="2221071"/>
          </a:xfrm>
          <a:prstGeom prst="rect">
            <a:avLst/>
          </a:prstGeom>
          <a:effectLst>
            <a:outerShdw blurRad="63500" sx="102000" sy="102000" algn="ctr" rotWithShape="0">
              <a:prstClr val="black">
                <a:alpha val="40000"/>
              </a:prstClr>
            </a:outerShdw>
            <a:reflection blurRad="6350" stA="52000" endA="300" endPos="35000" dir="5400000" sy="-100000" algn="bl" rotWithShape="0"/>
            <a:softEdge rad="12700"/>
          </a:effectLst>
        </p:spPr>
      </p:pic>
      <p:pic>
        <p:nvPicPr>
          <p:cNvPr id="20" name="Picture 19">
            <a:extLst>
              <a:ext uri="{FF2B5EF4-FFF2-40B4-BE49-F238E27FC236}">
                <a16:creationId xmlns:a16="http://schemas.microsoft.com/office/drawing/2014/main" id="{D19EF88B-955C-8CE5-F67F-09BCD3AB5D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7419" y="1288715"/>
            <a:ext cx="3097163" cy="2213592"/>
          </a:xfrm>
          <a:prstGeom prst="rect">
            <a:avLst/>
          </a:prstGeom>
          <a:effectLst>
            <a:outerShdw blurRad="63500" sx="102000" sy="102000" algn="ctr" rotWithShape="0">
              <a:prstClr val="black">
                <a:alpha val="40000"/>
              </a:prstClr>
            </a:outerShdw>
            <a:reflection blurRad="6350" stA="52000" endA="300" endPos="35000" dir="5400000" sy="-100000" algn="bl" rotWithShape="0"/>
            <a:softEdge rad="12700"/>
          </a:effectLst>
        </p:spPr>
      </p:pic>
      <p:pic>
        <p:nvPicPr>
          <p:cNvPr id="22" name="Picture 21">
            <a:extLst>
              <a:ext uri="{FF2B5EF4-FFF2-40B4-BE49-F238E27FC236}">
                <a16:creationId xmlns:a16="http://schemas.microsoft.com/office/drawing/2014/main" id="{B4DF70B9-A20F-AF31-5E57-2B7F130A5C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8760" y="3721357"/>
            <a:ext cx="3175821" cy="2213592"/>
          </a:xfrm>
          <a:prstGeom prst="rect">
            <a:avLst/>
          </a:prstGeom>
          <a:effectLst>
            <a:outerShdw blurRad="63500" sx="102000" sy="102000" algn="ctr" rotWithShape="0">
              <a:prstClr val="black">
                <a:alpha val="40000"/>
              </a:prstClr>
            </a:outerShdw>
            <a:reflection blurRad="6350" stA="52000" endA="300" endPos="35000" dir="5400000" sy="-100000" algn="bl" rotWithShape="0"/>
            <a:softEdge rad="12700"/>
          </a:effectLst>
        </p:spPr>
      </p:pic>
      <p:pic>
        <p:nvPicPr>
          <p:cNvPr id="24" name="Picture 23">
            <a:extLst>
              <a:ext uri="{FF2B5EF4-FFF2-40B4-BE49-F238E27FC236}">
                <a16:creationId xmlns:a16="http://schemas.microsoft.com/office/drawing/2014/main" id="{48592DE9-3EFD-B7D6-4021-8A2FE84A43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02766" y="3721357"/>
            <a:ext cx="3931718" cy="2213592"/>
          </a:xfrm>
          <a:prstGeom prst="rect">
            <a:avLst/>
          </a:prstGeom>
          <a:effectLst>
            <a:outerShdw blurRad="63500" sx="102000" sy="102000" algn="ctr" rotWithShape="0">
              <a:prstClr val="black">
                <a:alpha val="40000"/>
              </a:prstClr>
            </a:outerShdw>
            <a:reflection blurRad="6350" stA="52000" endA="300" endPos="35000" dir="5400000" sy="-100000" algn="bl" rotWithShape="0"/>
            <a:softEdge rad="12700"/>
          </a:effectLst>
        </p:spPr>
      </p:pic>
    </p:spTree>
    <p:extLst>
      <p:ext uri="{BB962C8B-B14F-4D97-AF65-F5344CB8AC3E}">
        <p14:creationId xmlns:p14="http://schemas.microsoft.com/office/powerpoint/2010/main" val="273001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D807588-D33A-D6B6-882C-7C459BE7193E}"/>
              </a:ext>
            </a:extLst>
          </p:cNvPr>
          <p:cNvSpPr>
            <a:spLocks noGrp="1"/>
          </p:cNvSpPr>
          <p:nvPr>
            <p:ph type="subTitle" idx="1"/>
          </p:nvPr>
        </p:nvSpPr>
        <p:spPr>
          <a:xfrm>
            <a:off x="1075944" y="628876"/>
            <a:ext cx="10040112" cy="875071"/>
          </a:xfrm>
        </p:spPr>
        <p:txBody>
          <a:bodyPr/>
          <a:lstStyle/>
          <a:p>
            <a:r>
              <a:rPr lang="en-IN" sz="4000" dirty="0">
                <a:latin typeface="Algerian" panose="04020705040A02060702" pitchFamily="82" charset="0"/>
              </a:rPr>
              <a:t>Insights</a:t>
            </a:r>
          </a:p>
        </p:txBody>
      </p:sp>
      <p:sp>
        <p:nvSpPr>
          <p:cNvPr id="2" name="TextBox 1">
            <a:extLst>
              <a:ext uri="{FF2B5EF4-FFF2-40B4-BE49-F238E27FC236}">
                <a16:creationId xmlns:a16="http://schemas.microsoft.com/office/drawing/2014/main" id="{95934FE1-A497-4EBC-A8B0-0BDCA6296667}"/>
              </a:ext>
            </a:extLst>
          </p:cNvPr>
          <p:cNvSpPr txBox="1"/>
          <p:nvPr/>
        </p:nvSpPr>
        <p:spPr>
          <a:xfrm>
            <a:off x="677939" y="1503947"/>
            <a:ext cx="10040112" cy="4893647"/>
          </a:xfrm>
          <a:prstGeom prst="rect">
            <a:avLst/>
          </a:prstGeom>
          <a:noFill/>
        </p:spPr>
        <p:txBody>
          <a:bodyPr wrap="square" rtlCol="0">
            <a:spAutoFit/>
          </a:bodyPr>
          <a:lstStyle/>
          <a:p>
            <a:pPr marL="285750" indent="-285750">
              <a:buFont typeface="Wingdings" panose="05000000000000000000" pitchFamily="2" charset="2"/>
              <a:buChar char="Ø"/>
            </a:pPr>
            <a:r>
              <a:rPr lang="en-IN" sz="2400" dirty="0"/>
              <a:t>Insights can help in making business decisions, such as focusing on products that customers are interested in, improving product and service quality, and optimizing marketing in providences with high sales.</a:t>
            </a:r>
          </a:p>
          <a:p>
            <a:pPr marL="285750" indent="-285750">
              <a:buFont typeface="Wingdings" panose="05000000000000000000" pitchFamily="2" charset="2"/>
              <a:buChar char="Ø"/>
            </a:pPr>
            <a:r>
              <a:rPr lang="en-IN" sz="2400" dirty="0"/>
              <a:t>In addition, this analysis also provides an overview of customer consumption trends and patterns that can be used to direct further business strategies.</a:t>
            </a:r>
          </a:p>
          <a:p>
            <a:pPr marL="285750" indent="-285750">
              <a:buFont typeface="Wingdings" panose="05000000000000000000" pitchFamily="2" charset="2"/>
              <a:buChar char="Ø"/>
            </a:pPr>
            <a:r>
              <a:rPr lang="en-IN" sz="2400" dirty="0"/>
              <a:t>According to the data, Olist E-Commerce has about 99,441 orders with 90% delivery rate.</a:t>
            </a:r>
          </a:p>
          <a:p>
            <a:r>
              <a:rPr lang="en-IN" sz="2400" dirty="0"/>
              <a:t>	Average rating is 4 &amp; low rating is 2, few items have lowest rating 1</a:t>
            </a:r>
          </a:p>
          <a:p>
            <a:pPr marL="285750" indent="-285750">
              <a:buFont typeface="Wingdings" panose="05000000000000000000" pitchFamily="2" charset="2"/>
              <a:buChar char="Ø"/>
            </a:pPr>
            <a:r>
              <a:rPr lang="en-IN" sz="2400" dirty="0"/>
              <a:t>Delivery performance can also influence review scores and success rate could certainly improved</a:t>
            </a:r>
          </a:p>
        </p:txBody>
      </p:sp>
    </p:spTree>
    <p:extLst>
      <p:ext uri="{BB962C8B-B14F-4D97-AF65-F5344CB8AC3E}">
        <p14:creationId xmlns:p14="http://schemas.microsoft.com/office/powerpoint/2010/main" val="1820786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D807588-D33A-D6B6-882C-7C459BE7193E}"/>
              </a:ext>
            </a:extLst>
          </p:cNvPr>
          <p:cNvSpPr>
            <a:spLocks noGrp="1"/>
          </p:cNvSpPr>
          <p:nvPr>
            <p:ph type="subTitle" idx="1"/>
          </p:nvPr>
        </p:nvSpPr>
        <p:spPr>
          <a:xfrm>
            <a:off x="854403" y="826489"/>
            <a:ext cx="10040112" cy="1280160"/>
          </a:xfrm>
        </p:spPr>
        <p:txBody>
          <a:bodyPr/>
          <a:lstStyle/>
          <a:p>
            <a:r>
              <a:rPr lang="en-IN" sz="4000" dirty="0">
                <a:latin typeface="Algerian" panose="04020705040A02060702" pitchFamily="82" charset="0"/>
              </a:rPr>
              <a:t>recommendations</a:t>
            </a:r>
          </a:p>
        </p:txBody>
      </p:sp>
      <p:sp>
        <p:nvSpPr>
          <p:cNvPr id="4" name="TextBox 3">
            <a:extLst>
              <a:ext uri="{FF2B5EF4-FFF2-40B4-BE49-F238E27FC236}">
                <a16:creationId xmlns:a16="http://schemas.microsoft.com/office/drawing/2014/main" id="{FE5ED49D-58D2-E2D5-8DF6-6F457C8707A0}"/>
              </a:ext>
            </a:extLst>
          </p:cNvPr>
          <p:cNvSpPr txBox="1"/>
          <p:nvPr/>
        </p:nvSpPr>
        <p:spPr>
          <a:xfrm>
            <a:off x="767289" y="1898117"/>
            <a:ext cx="10127226" cy="3785652"/>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t>Regularly monitor and analyse customer reviews to gain insights in product quality and identify areas for improvement.</a:t>
            </a:r>
          </a:p>
          <a:p>
            <a:pPr marL="285750" indent="-285750">
              <a:buFont typeface="Wingdings" panose="05000000000000000000" pitchFamily="2" charset="2"/>
              <a:buChar char="Ø"/>
            </a:pPr>
            <a:r>
              <a:rPr lang="en-IN" sz="2000" dirty="0"/>
              <a:t>Dashboards can be used to identify patterns in customer reviews &amp; this will provide enhancing customer experience,.</a:t>
            </a:r>
          </a:p>
          <a:p>
            <a:pPr marL="285750" indent="-285750">
              <a:buFont typeface="Wingdings" panose="05000000000000000000" pitchFamily="2" charset="2"/>
              <a:buChar char="Ø"/>
            </a:pPr>
            <a:r>
              <a:rPr lang="en-IN" sz="2000" dirty="0"/>
              <a:t>Check that all products are of good quality by regularly inspecting them and the suppliers who provide them</a:t>
            </a:r>
          </a:p>
          <a:p>
            <a:pPr marL="285750" indent="-285750">
              <a:buFont typeface="Wingdings" panose="05000000000000000000" pitchFamily="2" charset="2"/>
              <a:buChar char="Ø"/>
            </a:pPr>
            <a:r>
              <a:rPr lang="en-IN" sz="2000" dirty="0"/>
              <a:t>Work on getting orders to customers quicker and more reliable</a:t>
            </a:r>
          </a:p>
          <a:p>
            <a:pPr marL="342900" indent="-342900">
              <a:buFont typeface="Wingdings" panose="05000000000000000000" pitchFamily="2" charset="2"/>
              <a:buChar char="Ø"/>
            </a:pPr>
            <a:r>
              <a:rPr lang="en-IN" sz="2000" dirty="0"/>
              <a:t>Pay attention to what customers are saying, especially if they’re not happy. Use their feedback to fix any problems and make things better for everyone.</a:t>
            </a:r>
          </a:p>
          <a:p>
            <a:pPr marL="285750" indent="-285750">
              <a:buFont typeface="Wingdings" panose="05000000000000000000" pitchFamily="2" charset="2"/>
              <a:buChar char="Ø"/>
            </a:pPr>
            <a:r>
              <a:rPr lang="en-IN" sz="2000" dirty="0"/>
              <a:t>Show-off positive reviews and ratings from happy customers to let others know how great products and service are. This helps attract more customers and help them coming back.</a:t>
            </a:r>
          </a:p>
        </p:txBody>
      </p:sp>
    </p:spTree>
    <p:extLst>
      <p:ext uri="{BB962C8B-B14F-4D97-AF65-F5344CB8AC3E}">
        <p14:creationId xmlns:p14="http://schemas.microsoft.com/office/powerpoint/2010/main" val="2456438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C69161-590D-F787-7967-719F99DC2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980" y="1070154"/>
            <a:ext cx="11838039" cy="5228968"/>
          </a:xfrm>
          <a:prstGeom prst="rect">
            <a:avLst/>
          </a:prstGeom>
        </p:spPr>
      </p:pic>
      <p:sp>
        <p:nvSpPr>
          <p:cNvPr id="4" name="TextBox 3">
            <a:extLst>
              <a:ext uri="{FF2B5EF4-FFF2-40B4-BE49-F238E27FC236}">
                <a16:creationId xmlns:a16="http://schemas.microsoft.com/office/drawing/2014/main" id="{AEF40C80-DBEB-A9DF-5A16-E7FD33B09833}"/>
              </a:ext>
            </a:extLst>
          </p:cNvPr>
          <p:cNvSpPr txBox="1"/>
          <p:nvPr/>
        </p:nvSpPr>
        <p:spPr>
          <a:xfrm>
            <a:off x="619432" y="275303"/>
            <a:ext cx="10726994" cy="646331"/>
          </a:xfrm>
          <a:prstGeom prst="rect">
            <a:avLst/>
          </a:prstGeom>
          <a:noFill/>
        </p:spPr>
        <p:txBody>
          <a:bodyPr wrap="square" rtlCol="0">
            <a:spAutoFit/>
          </a:bodyPr>
          <a:lstStyle/>
          <a:p>
            <a:pPr algn="ctr"/>
            <a:r>
              <a:rPr lang="en-IN" sz="3600" dirty="0">
                <a:latin typeface="Algerian" panose="04020705040A02060702" pitchFamily="82" charset="0"/>
              </a:rPr>
              <a:t>Dashboard demo</a:t>
            </a:r>
          </a:p>
        </p:txBody>
      </p:sp>
    </p:spTree>
    <p:extLst>
      <p:ext uri="{BB962C8B-B14F-4D97-AF65-F5344CB8AC3E}">
        <p14:creationId xmlns:p14="http://schemas.microsoft.com/office/powerpoint/2010/main" val="3734517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390+ Thank You Business People Stock Illustrations, Royalty-Free Vector  Graphics &amp; Clip Art - iStock">
            <a:extLst>
              <a:ext uri="{FF2B5EF4-FFF2-40B4-BE49-F238E27FC236}">
                <a16:creationId xmlns:a16="http://schemas.microsoft.com/office/drawing/2014/main" id="{44A9B922-99B5-F165-1DF8-7F4A76AD56DD}"/>
              </a:ext>
            </a:extLst>
          </p:cNvPr>
          <p:cNvPicPr>
            <a:picLocks noChangeAspect="1" noChangeArrowheads="1"/>
          </p:cNvPicPr>
          <p:nvPr/>
        </p:nvPicPr>
        <p:blipFill>
          <a:blip r:embed="rId2">
            <a:alphaModFix amt="85000"/>
            <a:extLst>
              <a:ext uri="{BEBA8EAE-BF5A-486C-A8C5-ECC9F3942E4B}">
                <a14:imgProps xmlns:a14="http://schemas.microsoft.com/office/drawing/2010/main">
                  <a14:imgLayer r:embed="rId3">
                    <a14:imgEffect>
                      <a14:colorTemperature colorTemp="59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078599" y="708250"/>
            <a:ext cx="9124335" cy="3716594"/>
          </a:xfrm>
          <a:prstGeom prst="rect">
            <a:avLst/>
          </a:prstGeom>
          <a:noFill/>
          <a:effectLst>
            <a:outerShdw blurRad="50800" dist="50800" dir="5400000" algn="ctr" rotWithShape="0">
              <a:srgbClr val="000000">
                <a:alpha val="18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7969E-42D7-CFBB-8EC6-5BF9770C19FA}"/>
              </a:ext>
            </a:extLst>
          </p:cNvPr>
          <p:cNvSpPr txBox="1"/>
          <p:nvPr/>
        </p:nvSpPr>
        <p:spPr>
          <a:xfrm>
            <a:off x="7813040" y="4683760"/>
            <a:ext cx="3535680" cy="677108"/>
          </a:xfrm>
          <a:prstGeom prst="rect">
            <a:avLst/>
          </a:prstGeom>
          <a:noFill/>
        </p:spPr>
        <p:txBody>
          <a:bodyPr wrap="square" rtlCol="0">
            <a:spAutoFit/>
          </a:bodyPr>
          <a:lstStyle/>
          <a:p>
            <a:r>
              <a:rPr lang="en-IN" sz="3800" dirty="0">
                <a:latin typeface="Monotype Corsiva" panose="03010101010201010101" pitchFamily="66" charset="0"/>
              </a:rPr>
              <a:t>Group -3</a:t>
            </a:r>
          </a:p>
        </p:txBody>
      </p:sp>
    </p:spTree>
    <p:extLst>
      <p:ext uri="{BB962C8B-B14F-4D97-AF65-F5344CB8AC3E}">
        <p14:creationId xmlns:p14="http://schemas.microsoft.com/office/powerpoint/2010/main" val="137006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A3CA4-3407-6926-F8DD-427328B70AFB}"/>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1BA5EF24-59F5-14D5-6A7E-9E67990EB8F6}"/>
              </a:ext>
            </a:extLst>
          </p:cNvPr>
          <p:cNvSpPr>
            <a:spLocks noGrp="1"/>
          </p:cNvSpPr>
          <p:nvPr>
            <p:ph sz="half" idx="2"/>
          </p:nvPr>
        </p:nvSpPr>
        <p:spPr>
          <a:xfrm>
            <a:off x="638136" y="2316076"/>
            <a:ext cx="10972800" cy="3044952"/>
          </a:xfrm>
        </p:spPr>
        <p:txBody>
          <a:bodyPr/>
          <a:lstStyle/>
          <a:p>
            <a:pPr marL="457200" lvl="1" indent="0">
              <a:buNone/>
            </a:pPr>
            <a:r>
              <a:rPr lang="en-IN" dirty="0"/>
              <a:t>OBJECTIVE</a:t>
            </a:r>
          </a:p>
          <a:p>
            <a:pPr marL="0" indent="0">
              <a:buNone/>
            </a:pPr>
            <a:r>
              <a:rPr lang="en-IN" dirty="0"/>
              <a:t>	DATA OVER VIEW</a:t>
            </a:r>
          </a:p>
          <a:p>
            <a:pPr marL="457200" lvl="1" indent="0">
              <a:buNone/>
            </a:pPr>
            <a:r>
              <a:rPr lang="en-IN" dirty="0"/>
              <a:t>		ORIGINAL DATA</a:t>
            </a:r>
          </a:p>
          <a:p>
            <a:pPr marL="0" indent="0">
              <a:buNone/>
            </a:pPr>
            <a:r>
              <a:rPr lang="en-IN" dirty="0"/>
              <a:t>	ETL PROCESS</a:t>
            </a:r>
          </a:p>
          <a:p>
            <a:pPr marL="0" indent="0">
              <a:buNone/>
            </a:pPr>
            <a:r>
              <a:rPr lang="en-IN" dirty="0"/>
              <a:t>	ANALYTICAL INSIGHTS</a:t>
            </a:r>
          </a:p>
          <a:p>
            <a:pPr marL="457200" lvl="1" indent="0">
              <a:buNone/>
            </a:pPr>
            <a:r>
              <a:rPr lang="en-IN" dirty="0"/>
              <a:t>		DASHBOARD DEMO	</a:t>
            </a:r>
          </a:p>
          <a:p>
            <a:pPr marL="0" indent="0">
              <a:buNone/>
            </a:pPr>
            <a:r>
              <a:rPr lang="en-IN" dirty="0"/>
              <a:t>	RECOMMENDATIONS</a:t>
            </a:r>
          </a:p>
          <a:p>
            <a:pPr>
              <a:buFont typeface="Wingdings" panose="05000000000000000000" pitchFamily="2" charset="2"/>
              <a:buChar char="ü"/>
            </a:pPr>
            <a:endParaRPr lang="en-IN" dirty="0"/>
          </a:p>
          <a:p>
            <a:pPr>
              <a:buFont typeface="Wingdings" panose="05000000000000000000" pitchFamily="2" charset="2"/>
              <a:buChar char="ü"/>
            </a:pPr>
            <a:endParaRPr lang="en-IN" dirty="0"/>
          </a:p>
          <a:p>
            <a:pPr>
              <a:buFont typeface="Wingdings" panose="05000000000000000000" pitchFamily="2" charset="2"/>
              <a:buChar char="ü"/>
            </a:pPr>
            <a:endParaRPr lang="en-IN" dirty="0"/>
          </a:p>
        </p:txBody>
      </p:sp>
      <p:grpSp>
        <p:nvGrpSpPr>
          <p:cNvPr id="22" name="Group 21">
            <a:extLst>
              <a:ext uri="{FF2B5EF4-FFF2-40B4-BE49-F238E27FC236}">
                <a16:creationId xmlns:a16="http://schemas.microsoft.com/office/drawing/2014/main" id="{6A5A820C-30AA-30B5-D1D0-1F1F508C98D0}"/>
              </a:ext>
            </a:extLst>
          </p:cNvPr>
          <p:cNvGrpSpPr/>
          <p:nvPr/>
        </p:nvGrpSpPr>
        <p:grpSpPr>
          <a:xfrm>
            <a:off x="715441" y="2306931"/>
            <a:ext cx="327080" cy="2446257"/>
            <a:chOff x="715441" y="2306931"/>
            <a:chExt cx="327080" cy="2446257"/>
          </a:xfrm>
          <a:solidFill>
            <a:schemeClr val="accent4">
              <a:lumMod val="60000"/>
              <a:lumOff val="40000"/>
              <a:alpha val="20000"/>
            </a:schemeClr>
          </a:solidFill>
        </p:grpSpPr>
        <p:pic>
          <p:nvPicPr>
            <p:cNvPr id="7" name="Picture 6">
              <a:extLst>
                <a:ext uri="{FF2B5EF4-FFF2-40B4-BE49-F238E27FC236}">
                  <a16:creationId xmlns:a16="http://schemas.microsoft.com/office/drawing/2014/main" id="{E9C5A3C8-B946-E29E-4C37-3E16C96284C9}"/>
                </a:ext>
              </a:extLst>
            </p:cNvPr>
            <p:cNvPicPr>
              <a:picLocks noChangeAspect="1"/>
            </p:cNvPicPr>
            <p:nvPr/>
          </p:nvPicPr>
          <p:blipFill>
            <a:blip r:embed="rId2">
              <a:alphaModFix amt="85000"/>
            </a:blip>
            <a:stretch>
              <a:fillRect/>
            </a:stretch>
          </p:blipFill>
          <p:spPr>
            <a:xfrm>
              <a:off x="722273" y="2306931"/>
              <a:ext cx="320039" cy="286932"/>
            </a:xfrm>
            <a:prstGeom prst="rect">
              <a:avLst/>
            </a:prstGeom>
            <a:grpFill/>
            <a:ln>
              <a:solidFill>
                <a:srgbClr val="000000">
                  <a:alpha val="20000"/>
                </a:srgbClr>
              </a:solidFill>
            </a:ln>
          </p:spPr>
        </p:pic>
        <p:pic>
          <p:nvPicPr>
            <p:cNvPr id="16" name="Picture 15">
              <a:extLst>
                <a:ext uri="{FF2B5EF4-FFF2-40B4-BE49-F238E27FC236}">
                  <a16:creationId xmlns:a16="http://schemas.microsoft.com/office/drawing/2014/main" id="{200A03A0-95FF-EACC-BADB-1692E4965506}"/>
                </a:ext>
              </a:extLst>
            </p:cNvPr>
            <p:cNvPicPr>
              <a:picLocks noChangeAspect="1"/>
            </p:cNvPicPr>
            <p:nvPr/>
          </p:nvPicPr>
          <p:blipFill>
            <a:blip r:embed="rId2">
              <a:alphaModFix amt="85000"/>
            </a:blip>
            <a:stretch>
              <a:fillRect/>
            </a:stretch>
          </p:blipFill>
          <p:spPr>
            <a:xfrm>
              <a:off x="725165" y="2746347"/>
              <a:ext cx="307423" cy="275621"/>
            </a:xfrm>
            <a:prstGeom prst="rect">
              <a:avLst/>
            </a:prstGeom>
            <a:grpFill/>
            <a:ln>
              <a:solidFill>
                <a:srgbClr val="000000">
                  <a:alpha val="20000"/>
                </a:srgbClr>
              </a:solidFill>
            </a:ln>
          </p:spPr>
        </p:pic>
        <p:pic>
          <p:nvPicPr>
            <p:cNvPr id="17" name="Picture 16">
              <a:extLst>
                <a:ext uri="{FF2B5EF4-FFF2-40B4-BE49-F238E27FC236}">
                  <a16:creationId xmlns:a16="http://schemas.microsoft.com/office/drawing/2014/main" id="{9AEF7C3F-53FF-93B3-C976-7C5FE1E407A9}"/>
                </a:ext>
              </a:extLst>
            </p:cNvPr>
            <p:cNvPicPr>
              <a:picLocks noChangeAspect="1"/>
            </p:cNvPicPr>
            <p:nvPr/>
          </p:nvPicPr>
          <p:blipFill>
            <a:blip r:embed="rId2">
              <a:alphaModFix amt="85000"/>
            </a:blip>
            <a:stretch>
              <a:fillRect/>
            </a:stretch>
          </p:blipFill>
          <p:spPr>
            <a:xfrm>
              <a:off x="715441" y="3258808"/>
              <a:ext cx="320458" cy="287307"/>
            </a:xfrm>
            <a:prstGeom prst="rect">
              <a:avLst/>
            </a:prstGeom>
            <a:grpFill/>
            <a:ln>
              <a:solidFill>
                <a:srgbClr val="000000">
                  <a:alpha val="20000"/>
                </a:srgbClr>
              </a:solidFill>
            </a:ln>
          </p:spPr>
        </p:pic>
        <p:pic>
          <p:nvPicPr>
            <p:cNvPr id="20" name="Picture 19">
              <a:extLst>
                <a:ext uri="{FF2B5EF4-FFF2-40B4-BE49-F238E27FC236}">
                  <a16:creationId xmlns:a16="http://schemas.microsoft.com/office/drawing/2014/main" id="{06E6CD75-DD05-227C-BA10-3C00035F052C}"/>
                </a:ext>
              </a:extLst>
            </p:cNvPr>
            <p:cNvPicPr>
              <a:picLocks noChangeAspect="1"/>
            </p:cNvPicPr>
            <p:nvPr/>
          </p:nvPicPr>
          <p:blipFill>
            <a:blip r:embed="rId2">
              <a:alphaModFix amt="85000"/>
            </a:blip>
            <a:stretch>
              <a:fillRect/>
            </a:stretch>
          </p:blipFill>
          <p:spPr>
            <a:xfrm>
              <a:off x="718752" y="3733799"/>
              <a:ext cx="320458" cy="287307"/>
            </a:xfrm>
            <a:prstGeom prst="rect">
              <a:avLst/>
            </a:prstGeom>
            <a:grpFill/>
            <a:ln>
              <a:solidFill>
                <a:srgbClr val="000000">
                  <a:alpha val="20000"/>
                </a:srgbClr>
              </a:solidFill>
            </a:ln>
          </p:spPr>
        </p:pic>
        <p:pic>
          <p:nvPicPr>
            <p:cNvPr id="21" name="Picture 20">
              <a:extLst>
                <a:ext uri="{FF2B5EF4-FFF2-40B4-BE49-F238E27FC236}">
                  <a16:creationId xmlns:a16="http://schemas.microsoft.com/office/drawing/2014/main" id="{007C9E0F-732D-FEF9-384F-22C91511B463}"/>
                </a:ext>
              </a:extLst>
            </p:cNvPr>
            <p:cNvPicPr>
              <a:picLocks noChangeAspect="1"/>
            </p:cNvPicPr>
            <p:nvPr/>
          </p:nvPicPr>
          <p:blipFill>
            <a:blip r:embed="rId2">
              <a:alphaModFix amt="85000"/>
            </a:blip>
            <a:stretch>
              <a:fillRect/>
            </a:stretch>
          </p:blipFill>
          <p:spPr>
            <a:xfrm>
              <a:off x="722063" y="4465881"/>
              <a:ext cx="320458" cy="287307"/>
            </a:xfrm>
            <a:prstGeom prst="rect">
              <a:avLst/>
            </a:prstGeom>
            <a:grpFill/>
            <a:ln>
              <a:solidFill>
                <a:srgbClr val="000000">
                  <a:alpha val="20000"/>
                </a:srgbClr>
              </a:solidFill>
            </a:ln>
          </p:spPr>
        </p:pic>
      </p:grpSp>
    </p:spTree>
    <p:extLst>
      <p:ext uri="{BB962C8B-B14F-4D97-AF65-F5344CB8AC3E}">
        <p14:creationId xmlns:p14="http://schemas.microsoft.com/office/powerpoint/2010/main" val="102650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BE2980-06E7-3919-0E4C-62977115EAC3}"/>
              </a:ext>
            </a:extLst>
          </p:cNvPr>
          <p:cNvSpPr txBox="1">
            <a:spLocks/>
          </p:cNvSpPr>
          <p:nvPr/>
        </p:nvSpPr>
        <p:spPr>
          <a:xfrm>
            <a:off x="951271" y="1809135"/>
            <a:ext cx="4043517" cy="7964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9600" b="1" i="0" kern="1200" cap="all" spc="300" baseline="0">
                <a:ln w="28575">
                  <a:solidFill>
                    <a:schemeClr val="tx1"/>
                  </a:solidFill>
                </a:ln>
                <a:noFill/>
                <a:latin typeface="+mj-lt"/>
                <a:ea typeface="+mj-ea"/>
                <a:cs typeface="Arial" panose="020B0604020202020204" pitchFamily="34" charset="0"/>
              </a:defRPr>
            </a:lvl1pPr>
          </a:lstStyle>
          <a:p>
            <a:pPr algn="ctr"/>
            <a:r>
              <a:rPr lang="en-IN" sz="6000" kern="100" cap="none" spc="0" dirty="0">
                <a:ln w="13462">
                  <a:solidFill>
                    <a:schemeClr val="bg1"/>
                  </a:solidFill>
                  <a:prstDash val="solid"/>
                </a:ln>
                <a:solidFill>
                  <a:schemeClr val="tx1">
                    <a:lumMod val="85000"/>
                    <a:lumOff val="15000"/>
                  </a:schemeClr>
                </a:solidFill>
                <a:effectLst>
                  <a:outerShdw blurRad="38100" dist="38100" dir="2700000" algn="tl">
                    <a:srgbClr val="000000">
                      <a:alpha val="43137"/>
                    </a:srgbClr>
                  </a:outerShdw>
                </a:effectLst>
                <a:latin typeface="Gabriola" panose="04040605051002020D02" pitchFamily="82" charset="0"/>
                <a:ea typeface="Calibri" panose="020F0502020204030204" pitchFamily="34" charset="0"/>
                <a:cs typeface="Times New Roman" panose="02020603050405020304" pitchFamily="18" charset="0"/>
              </a:rPr>
              <a:t>OVERVIEW</a:t>
            </a:r>
            <a:endParaRPr lang="en-IN" sz="6000" cap="none" spc="0" dirty="0">
              <a:ln w="13462">
                <a:solidFill>
                  <a:schemeClr val="bg1"/>
                </a:solidFill>
                <a:prstDash val="solid"/>
              </a:ln>
              <a:solidFill>
                <a:schemeClr val="tx1">
                  <a:lumMod val="85000"/>
                  <a:lumOff val="15000"/>
                </a:schemeClr>
              </a:solidFill>
              <a:effectLst>
                <a:outerShdw blurRad="38100" dist="38100" dir="2700000" algn="tl">
                  <a:srgbClr val="000000">
                    <a:alpha val="43137"/>
                  </a:srgbClr>
                </a:outerShdw>
              </a:effectLst>
              <a:latin typeface="Gabriola" panose="04040605051002020D02" pitchFamily="82" charset="0"/>
            </a:endParaRPr>
          </a:p>
        </p:txBody>
      </p:sp>
      <p:sp>
        <p:nvSpPr>
          <p:cNvPr id="5" name="Content Placeholder 2">
            <a:extLst>
              <a:ext uri="{FF2B5EF4-FFF2-40B4-BE49-F238E27FC236}">
                <a16:creationId xmlns:a16="http://schemas.microsoft.com/office/drawing/2014/main" id="{29E5749C-3196-5598-3541-966D9E20ED15}"/>
              </a:ext>
            </a:extLst>
          </p:cNvPr>
          <p:cNvSpPr txBox="1">
            <a:spLocks/>
          </p:cNvSpPr>
          <p:nvPr/>
        </p:nvSpPr>
        <p:spPr>
          <a:xfrm>
            <a:off x="381000" y="2694630"/>
            <a:ext cx="5616677" cy="2289666"/>
          </a:xfrm>
          <a:prstGeom prst="rect">
            <a:avLst/>
          </a:prstGeom>
          <a:ln>
            <a:solidFill>
              <a:srgbClr val="000000">
                <a:alpha val="20000"/>
              </a:srgb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spc="50" baseline="0">
                <a:solidFill>
                  <a:schemeClr val="tx1"/>
                </a:solidFill>
                <a:latin typeface="+mn-lt"/>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spc="50" baseline="0">
                <a:solidFill>
                  <a:schemeClr val="tx1"/>
                </a:solidFill>
                <a:latin typeface="+mn-lt"/>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spc="50" baseline="0">
                <a:solidFill>
                  <a:schemeClr val="tx1"/>
                </a:solidFill>
                <a:latin typeface="+mn-lt"/>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spc="50" baseline="0">
                <a:solidFill>
                  <a:schemeClr val="tx1"/>
                </a:solidFill>
                <a:latin typeface="+mn-lt"/>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spc="50" baseline="0">
                <a:solidFill>
                  <a:schemeClr val="tx1"/>
                </a:solidFill>
                <a:latin typeface="+mn-lt"/>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1600" dirty="0">
                <a:highlight>
                  <a:srgbClr val="FFFFFF"/>
                </a:highlight>
                <a:latin typeface="Arial" panose="020B0604020202020204" pitchFamily="34" charset="0"/>
                <a:ea typeface="Calibri" panose="020F0502020204030204" pitchFamily="34" charset="0"/>
              </a:rPr>
              <a:t>Olist is an e-commerce platform that connects small and medium-sized business to customers.</a:t>
            </a:r>
          </a:p>
          <a:p>
            <a:pPr>
              <a:lnSpc>
                <a:spcPct val="107000"/>
              </a:lnSpc>
              <a:spcAft>
                <a:spcPts val="800"/>
              </a:spcAft>
            </a:pPr>
            <a:r>
              <a:rPr lang="en-IN" sz="1600" kern="100" dirty="0">
                <a:highlight>
                  <a:srgbClr val="FFFFFF"/>
                </a:highlight>
                <a:latin typeface="Arial" panose="020B0604020202020204" pitchFamily="34" charset="0"/>
                <a:ea typeface="Calibri" panose="020F0502020204030204" pitchFamily="34" charset="0"/>
                <a:cs typeface="Times New Roman" panose="02020603050405020304" pitchFamily="18" charset="0"/>
              </a:rPr>
              <a:t>The Olist Store Analysis project aims to analyse customer purchasing patters and payment statistics on E-Commerce platform. </a:t>
            </a:r>
            <a:endParaRPr lang="en-IN" sz="1600" kern="100" dirty="0">
              <a:latin typeface="Calibri" panose="020F0502020204030204" pitchFamily="34" charset="0"/>
              <a:ea typeface="Calibri" panose="020F0502020204030204" pitchFamily="34" charset="0"/>
              <a:cs typeface="Times New Roman" panose="02020603050405020304" pitchFamily="18" charset="0"/>
            </a:endParaRPr>
          </a:p>
          <a:p>
            <a:r>
              <a:rPr lang="en-IN" sz="1600" dirty="0">
                <a:highlight>
                  <a:srgbClr val="FFFFFF"/>
                </a:highlight>
                <a:latin typeface="Arial" panose="020B0604020202020204" pitchFamily="34" charset="0"/>
                <a:ea typeface="Calibri" panose="020F0502020204030204" pitchFamily="34" charset="0"/>
              </a:rPr>
              <a:t>This presentation will dive into important insights and statistics derived from Olist Data.</a:t>
            </a:r>
            <a:endParaRPr lang="en-IN" sz="1600" dirty="0"/>
          </a:p>
        </p:txBody>
      </p:sp>
      <p:grpSp>
        <p:nvGrpSpPr>
          <p:cNvPr id="8" name="Group 7">
            <a:extLst>
              <a:ext uri="{FF2B5EF4-FFF2-40B4-BE49-F238E27FC236}">
                <a16:creationId xmlns:a16="http://schemas.microsoft.com/office/drawing/2014/main" id="{90ABAB8C-0FD0-5391-CD59-5DA721659155}"/>
              </a:ext>
            </a:extLst>
          </p:cNvPr>
          <p:cNvGrpSpPr/>
          <p:nvPr/>
        </p:nvGrpSpPr>
        <p:grpSpPr>
          <a:xfrm>
            <a:off x="7216879" y="2431757"/>
            <a:ext cx="4525905" cy="2552540"/>
            <a:chOff x="6892412" y="51486"/>
            <a:chExt cx="5299587" cy="3812591"/>
          </a:xfrm>
          <a:effectLst>
            <a:glow rad="63500">
              <a:schemeClr val="accent4">
                <a:satMod val="175000"/>
                <a:alpha val="40000"/>
              </a:schemeClr>
            </a:glow>
            <a:outerShdw blurRad="76200" dist="12700" dir="8100000" sy="-23000" kx="800400" algn="br" rotWithShape="0">
              <a:prstClr val="black">
                <a:alpha val="20000"/>
              </a:prstClr>
            </a:outerShdw>
          </a:effectLst>
        </p:grpSpPr>
        <p:pic>
          <p:nvPicPr>
            <p:cNvPr id="3" name="Picture 2">
              <a:extLst>
                <a:ext uri="{FF2B5EF4-FFF2-40B4-BE49-F238E27FC236}">
                  <a16:creationId xmlns:a16="http://schemas.microsoft.com/office/drawing/2014/main" id="{D36F40FC-6E2E-DC44-9C49-6ECD8FD3E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2412" y="51486"/>
              <a:ext cx="5299587" cy="3812591"/>
            </a:xfrm>
            <a:prstGeom prst="rect">
              <a:avLst/>
            </a:prstGeom>
            <a:ln>
              <a:solidFill>
                <a:schemeClr val="tx1"/>
              </a:solidFill>
            </a:ln>
            <a:scene3d>
              <a:camera prst="orthographicFront"/>
              <a:lightRig rig="threePt" dir="t"/>
            </a:scene3d>
            <a:sp3d>
              <a:bevelT w="165100" prst="coolSlant"/>
            </a:sp3d>
          </p:spPr>
        </p:pic>
        <p:pic>
          <p:nvPicPr>
            <p:cNvPr id="7" name="Picture 6">
              <a:extLst>
                <a:ext uri="{FF2B5EF4-FFF2-40B4-BE49-F238E27FC236}">
                  <a16:creationId xmlns:a16="http://schemas.microsoft.com/office/drawing/2014/main" id="{5CFC6433-DE26-5B5B-F1C3-44F75C192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1755" y="2412590"/>
              <a:ext cx="2202426" cy="1451487"/>
            </a:xfrm>
            <a:prstGeom prst="rect">
              <a:avLst/>
            </a:prstGeom>
            <a:ln>
              <a:solidFill>
                <a:schemeClr val="tx1"/>
              </a:solidFill>
            </a:ln>
            <a:scene3d>
              <a:camera prst="orthographicFront"/>
              <a:lightRig rig="threePt" dir="t"/>
            </a:scene3d>
            <a:sp3d>
              <a:bevelT w="165100" prst="coolSlant"/>
            </a:sp3d>
          </p:spPr>
        </p:pic>
      </p:grpSp>
      <p:pic>
        <p:nvPicPr>
          <p:cNvPr id="10" name="Picture 9">
            <a:extLst>
              <a:ext uri="{FF2B5EF4-FFF2-40B4-BE49-F238E27FC236}">
                <a16:creationId xmlns:a16="http://schemas.microsoft.com/office/drawing/2014/main" id="{87232446-F51B-1AC6-1749-09BECCEA6F67}"/>
              </a:ext>
            </a:extLst>
          </p:cNvPr>
          <p:cNvPicPr>
            <a:picLocks noChangeAspect="1"/>
          </p:cNvPicPr>
          <p:nvPr/>
        </p:nvPicPr>
        <p:blipFill rotWithShape="1">
          <a:blip r:embed="rId4"/>
          <a:srcRect l="3266" t="5629" r="2246" b="17087"/>
          <a:stretch/>
        </p:blipFill>
        <p:spPr>
          <a:xfrm>
            <a:off x="147484" y="191334"/>
            <a:ext cx="4390734" cy="1288026"/>
          </a:xfrm>
          <a:prstGeom prst="rect">
            <a:avLst/>
          </a:prstGeom>
          <a:ln>
            <a:solidFill>
              <a:schemeClr val="tx1"/>
            </a:solidFill>
          </a:ln>
          <a:effectLst>
            <a:glow rad="63500">
              <a:schemeClr val="accent4">
                <a:satMod val="175000"/>
                <a:alpha val="40000"/>
              </a:schemeClr>
            </a:glow>
            <a:outerShdw blurRad="76200" dist="12700" dir="8100000" sy="-23000" kx="800400" algn="br" rotWithShape="0">
              <a:prstClr val="black">
                <a:alpha val="20000"/>
              </a:prstClr>
            </a:outerShdw>
          </a:effectLst>
          <a:scene3d>
            <a:camera prst="orthographicFront"/>
            <a:lightRig rig="threePt" dir="t"/>
          </a:scene3d>
          <a:sp3d>
            <a:bevelT w="165100" prst="coolSlant"/>
          </a:sp3d>
        </p:spPr>
      </p:pic>
      <p:pic>
        <p:nvPicPr>
          <p:cNvPr id="12" name="Picture 11">
            <a:extLst>
              <a:ext uri="{FF2B5EF4-FFF2-40B4-BE49-F238E27FC236}">
                <a16:creationId xmlns:a16="http://schemas.microsoft.com/office/drawing/2014/main" id="{4073501F-BDA7-AB73-CA5C-9EDC5D723EF2}"/>
              </a:ext>
            </a:extLst>
          </p:cNvPr>
          <p:cNvPicPr>
            <a:picLocks noChangeAspect="1"/>
          </p:cNvPicPr>
          <p:nvPr/>
        </p:nvPicPr>
        <p:blipFill>
          <a:blip r:embed="rId5"/>
          <a:stretch>
            <a:fillRect/>
          </a:stretch>
        </p:blipFill>
        <p:spPr>
          <a:xfrm>
            <a:off x="381000" y="5107260"/>
            <a:ext cx="5934903" cy="1703223"/>
          </a:xfrm>
          <a:prstGeom prst="rect">
            <a:avLst/>
          </a:prstGeom>
          <a:ln>
            <a:solidFill>
              <a:schemeClr val="tx1"/>
            </a:solidFill>
          </a:ln>
          <a:effectLst>
            <a:glow rad="101600">
              <a:schemeClr val="accent4">
                <a:satMod val="175000"/>
                <a:alpha val="40000"/>
              </a:schemeClr>
            </a:glow>
            <a:outerShdw blurRad="76200" dist="12700" dir="8100000" sy="-23000" kx="800400" algn="br" rotWithShape="0">
              <a:prstClr val="black">
                <a:alpha val="20000"/>
              </a:prstClr>
            </a:outerShdw>
          </a:effectLst>
          <a:scene3d>
            <a:camera prst="perspectiveRight"/>
            <a:lightRig rig="threePt" dir="t"/>
          </a:scene3d>
          <a:sp3d>
            <a:bevelT w="165100" prst="coolSlant"/>
          </a:sp3d>
        </p:spPr>
      </p:pic>
      <p:pic>
        <p:nvPicPr>
          <p:cNvPr id="14" name="Picture 13">
            <a:extLst>
              <a:ext uri="{FF2B5EF4-FFF2-40B4-BE49-F238E27FC236}">
                <a16:creationId xmlns:a16="http://schemas.microsoft.com/office/drawing/2014/main" id="{258ED91C-4EA6-2263-1C21-E3C04970DFE1}"/>
              </a:ext>
            </a:extLst>
          </p:cNvPr>
          <p:cNvPicPr>
            <a:picLocks noChangeAspect="1"/>
          </p:cNvPicPr>
          <p:nvPr/>
        </p:nvPicPr>
        <p:blipFill>
          <a:blip r:embed="rId6"/>
          <a:stretch>
            <a:fillRect/>
          </a:stretch>
        </p:blipFill>
        <p:spPr>
          <a:xfrm>
            <a:off x="5947253" y="47517"/>
            <a:ext cx="5934903" cy="2293160"/>
          </a:xfrm>
          <a:prstGeom prst="rect">
            <a:avLst/>
          </a:prstGeom>
          <a:ln>
            <a:solidFill>
              <a:schemeClr val="tx1"/>
            </a:solidFill>
          </a:ln>
          <a:effectLst>
            <a:glow rad="63500">
              <a:schemeClr val="accent4">
                <a:satMod val="175000"/>
                <a:alpha val="40000"/>
              </a:schemeClr>
            </a:glow>
            <a:outerShdw blurRad="76200" dist="12700" dir="8100000" sy="-23000" kx="800400" algn="br" rotWithShape="0">
              <a:prstClr val="black">
                <a:alpha val="20000"/>
              </a:prstClr>
            </a:outerShdw>
          </a:effectLst>
          <a:scene3d>
            <a:camera prst="orthographicFront"/>
            <a:lightRig rig="threePt" dir="t"/>
          </a:scene3d>
          <a:sp3d>
            <a:bevelT w="165100" prst="coolSlant"/>
          </a:sp3d>
        </p:spPr>
      </p:pic>
      <p:pic>
        <p:nvPicPr>
          <p:cNvPr id="1026" name="Picture 2" descr="Power BI YouTube Training Tutorials ...">
            <a:extLst>
              <a:ext uri="{FF2B5EF4-FFF2-40B4-BE49-F238E27FC236}">
                <a16:creationId xmlns:a16="http://schemas.microsoft.com/office/drawing/2014/main" id="{9B3001F4-30D5-BB40-3A76-97B114F874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263" t="13974" r="14996" b="13625"/>
          <a:stretch/>
        </p:blipFill>
        <p:spPr bwMode="auto">
          <a:xfrm>
            <a:off x="4640826" y="220634"/>
            <a:ext cx="1203819" cy="1499420"/>
          </a:xfrm>
          <a:prstGeom prst="rect">
            <a:avLst/>
          </a:prstGeom>
          <a:noFill/>
          <a:ln>
            <a:solidFill>
              <a:schemeClr val="tx1"/>
            </a:solidFill>
          </a:ln>
          <a:effectLst>
            <a:glow rad="63500">
              <a:schemeClr val="accent4">
                <a:satMod val="175000"/>
                <a:alpha val="40000"/>
              </a:schemeClr>
            </a:glow>
            <a:outerShdw blurRad="76200" dist="12700" dir="8100000" sy="-23000" kx="800400" algn="br" rotWithShape="0">
              <a:prstClr val="black">
                <a:alpha val="20000"/>
              </a:prstClr>
            </a:outerShdw>
          </a:effectLst>
          <a:scene3d>
            <a:camera prst="orthographicFront"/>
            <a:lightRig rig="threePt" dir="t"/>
          </a:scene3d>
          <a:sp3d>
            <a:bevelT w="165100" prst="coolSlant"/>
          </a:sp3d>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EF266FD-4AEA-6779-D030-3441B465C4A1}"/>
              </a:ext>
            </a:extLst>
          </p:cNvPr>
          <p:cNvPicPr>
            <a:picLocks noChangeAspect="1"/>
          </p:cNvPicPr>
          <p:nvPr/>
        </p:nvPicPr>
        <p:blipFill rotWithShape="1">
          <a:blip r:embed="rId8"/>
          <a:srcRect l="3561"/>
          <a:stretch/>
        </p:blipFill>
        <p:spPr>
          <a:xfrm>
            <a:off x="6526489" y="5107260"/>
            <a:ext cx="5403963" cy="1703223"/>
          </a:xfrm>
          <a:prstGeom prst="rect">
            <a:avLst/>
          </a:prstGeom>
          <a:ln>
            <a:solidFill>
              <a:schemeClr val="tx1"/>
            </a:solidFill>
          </a:ln>
          <a:effectLst>
            <a:glow rad="101600">
              <a:schemeClr val="accent4">
                <a:satMod val="175000"/>
                <a:alpha val="40000"/>
              </a:schemeClr>
            </a:glow>
            <a:outerShdw blurRad="76200" dist="12700" dir="8100000" sy="-23000" kx="800400" algn="br" rotWithShape="0">
              <a:prstClr val="black">
                <a:alpha val="20000"/>
              </a:prstClr>
            </a:outerShdw>
          </a:effectLst>
          <a:scene3d>
            <a:camera prst="perspectiveLeft"/>
            <a:lightRig rig="threePt" dir="t"/>
          </a:scene3d>
          <a:sp3d>
            <a:bevelT w="165100" prst="coolSlant"/>
          </a:sp3d>
        </p:spPr>
      </p:pic>
    </p:spTree>
    <p:extLst>
      <p:ext uri="{BB962C8B-B14F-4D97-AF65-F5344CB8AC3E}">
        <p14:creationId xmlns:p14="http://schemas.microsoft.com/office/powerpoint/2010/main" val="4019208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5CD65FC-1BE8-8B13-29B6-37DB64267E4E}"/>
              </a:ext>
            </a:extLst>
          </p:cNvPr>
          <p:cNvSpPr>
            <a:spLocks noGrp="1"/>
          </p:cNvSpPr>
          <p:nvPr>
            <p:ph type="title"/>
          </p:nvPr>
        </p:nvSpPr>
        <p:spPr>
          <a:xfrm>
            <a:off x="1061884" y="387282"/>
            <a:ext cx="10399636" cy="763094"/>
          </a:xfrm>
        </p:spPr>
        <p:txBody>
          <a:bodyPr>
            <a:noAutofit/>
          </a:bodyPr>
          <a:lstStyle/>
          <a:p>
            <a:r>
              <a:rPr lang="en-US" sz="3600" b="1" i="0" dirty="0">
                <a:effectLst/>
                <a:latin typeface="Algerian" panose="04020705040A02060702" pitchFamily="82" charset="0"/>
              </a:rPr>
              <a:t>Objective</a:t>
            </a:r>
            <a:endParaRPr lang="en-IN" sz="3600" b="1" dirty="0">
              <a:latin typeface="Algerian" panose="04020705040A02060702" pitchFamily="82" charset="0"/>
            </a:endParaRPr>
          </a:p>
        </p:txBody>
      </p:sp>
      <p:sp>
        <p:nvSpPr>
          <p:cNvPr id="9" name="Subtitle 2">
            <a:extLst>
              <a:ext uri="{FF2B5EF4-FFF2-40B4-BE49-F238E27FC236}">
                <a16:creationId xmlns:a16="http://schemas.microsoft.com/office/drawing/2014/main" id="{62600293-5A76-FC9D-CAF8-FF06D05E6832}"/>
              </a:ext>
            </a:extLst>
          </p:cNvPr>
          <p:cNvSpPr txBox="1">
            <a:spLocks/>
          </p:cNvSpPr>
          <p:nvPr/>
        </p:nvSpPr>
        <p:spPr>
          <a:xfrm>
            <a:off x="553499" y="1288026"/>
            <a:ext cx="10521386" cy="4581832"/>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l">
              <a:buFont typeface="Arial" panose="020B0604020202020204" pitchFamily="34" charset="0"/>
              <a:buChar char="•"/>
            </a:pPr>
            <a:endParaRPr lang="en-US" b="0" i="0" dirty="0">
              <a:solidFill>
                <a:srgbClr val="242424"/>
              </a:solidFill>
              <a:effectLst/>
              <a:latin typeface="source-serif-pro"/>
            </a:endParaRPr>
          </a:p>
          <a:p>
            <a:pPr algn="l">
              <a:buFont typeface="Arial" panose="020B0604020202020204" pitchFamily="34" charset="0"/>
              <a:buChar char="•"/>
            </a:pPr>
            <a:r>
              <a:rPr lang="en-US" b="0" i="0" dirty="0">
                <a:solidFill>
                  <a:srgbClr val="242424"/>
                </a:solidFill>
                <a:effectLst/>
                <a:latin typeface="source-serif-pro"/>
              </a:rPr>
              <a:t>Revenue for Each State: Analyzing the revenue received by Olist from each state, helps in understanding the revenue contribution of each region.</a:t>
            </a:r>
          </a:p>
          <a:p>
            <a:pPr>
              <a:buFont typeface="Arial" panose="020B0604020202020204" pitchFamily="34" charset="0"/>
              <a:buChar char="•"/>
            </a:pPr>
            <a:r>
              <a:rPr lang="en-US" b="0" i="0" dirty="0">
                <a:solidFill>
                  <a:srgbClr val="242424"/>
                </a:solidFill>
                <a:effectLst/>
                <a:latin typeface="source-serif-pro"/>
              </a:rPr>
              <a:t>Monthly Revenue: Identify Olist’s monthly revenue trends to assist in financial planning and business growth.</a:t>
            </a:r>
          </a:p>
          <a:p>
            <a:pPr>
              <a:buFont typeface="Arial" panose="020B0604020202020204" pitchFamily="34" charset="0"/>
              <a:buChar char="•"/>
            </a:pPr>
            <a:r>
              <a:rPr lang="en-US" b="0" i="0" dirty="0">
                <a:solidFill>
                  <a:srgbClr val="242424"/>
                </a:solidFill>
                <a:effectLst/>
                <a:latin typeface="source-serif-pro"/>
              </a:rPr>
              <a:t>Total Revenue per Each Product Category: Calculated the total revenue earned by each product category to estimate the relative contribution of each category.</a:t>
            </a:r>
          </a:p>
          <a:p>
            <a:pPr>
              <a:buFont typeface="Arial" panose="020B0604020202020204" pitchFamily="34" charset="0"/>
              <a:buChar char="•"/>
            </a:pPr>
            <a:r>
              <a:rPr lang="en-US" b="0" i="0" dirty="0">
                <a:solidFill>
                  <a:srgbClr val="242424"/>
                </a:solidFill>
                <a:effectLst/>
                <a:latin typeface="source-serif-pro"/>
              </a:rPr>
              <a:t>Payment Installment: Analyze payments made in installments to identify term payment patterns.</a:t>
            </a:r>
          </a:p>
          <a:p>
            <a:pPr>
              <a:buFont typeface="Arial" panose="020B0604020202020204" pitchFamily="34" charset="0"/>
              <a:buChar char="•"/>
            </a:pPr>
            <a:r>
              <a:rPr lang="en-US" b="0" i="0" dirty="0">
                <a:solidFill>
                  <a:srgbClr val="242424"/>
                </a:solidFill>
                <a:effectLst/>
                <a:latin typeface="source-serif-pro"/>
              </a:rPr>
              <a:t>Average Price over Time by Product Category: Understand the average change in product prices over time within each product category.</a:t>
            </a:r>
          </a:p>
          <a:p>
            <a:pPr>
              <a:buFont typeface="Arial" panose="020B0604020202020204" pitchFamily="34" charset="0"/>
              <a:buChar char="•"/>
            </a:pPr>
            <a:r>
              <a:rPr lang="en-US" b="0" i="0" dirty="0">
                <a:solidFill>
                  <a:srgbClr val="242424"/>
                </a:solidFill>
                <a:effectLst/>
                <a:latin typeface="source-serif-pro"/>
              </a:rPr>
              <a:t>Top 10 Customer State Capacity: Identifying the ten states with the largest customer capacity helped Olist identify the most potential regions.</a:t>
            </a:r>
          </a:p>
          <a:p>
            <a:pPr>
              <a:buFont typeface="Arial" panose="020B0604020202020204" pitchFamily="34" charset="0"/>
              <a:buChar char="•"/>
            </a:pPr>
            <a:endParaRPr lang="en-US" b="0" i="0" dirty="0">
              <a:solidFill>
                <a:srgbClr val="242424"/>
              </a:solidFill>
              <a:effectLst/>
              <a:highlight>
                <a:srgbClr val="FFFFFF"/>
              </a:highlight>
              <a:latin typeface="source-serif-pro"/>
            </a:endParaRPr>
          </a:p>
          <a:p>
            <a:pPr algn="l">
              <a:buFont typeface="Arial" panose="020B0604020202020204" pitchFamily="34" charset="0"/>
              <a:buChar char="•"/>
            </a:pPr>
            <a:endParaRPr lang="en-US" b="0" i="0" dirty="0">
              <a:solidFill>
                <a:srgbClr val="242424"/>
              </a:solidFill>
              <a:effectLst/>
              <a:highlight>
                <a:srgbClr val="FFFFFF"/>
              </a:highlight>
              <a:latin typeface="source-serif-pro"/>
            </a:endParaRPr>
          </a:p>
        </p:txBody>
      </p:sp>
    </p:spTree>
    <p:extLst>
      <p:ext uri="{BB962C8B-B14F-4D97-AF65-F5344CB8AC3E}">
        <p14:creationId xmlns:p14="http://schemas.microsoft.com/office/powerpoint/2010/main" val="3236107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2F49C00F-8D4B-47B5-218C-B22179293E6E}"/>
              </a:ext>
            </a:extLst>
          </p:cNvPr>
          <p:cNvSpPr/>
          <p:nvPr/>
        </p:nvSpPr>
        <p:spPr>
          <a:xfrm>
            <a:off x="1288026" y="2467898"/>
            <a:ext cx="1983044" cy="3709066"/>
          </a:xfrm>
          <a:prstGeom prst="roundRect">
            <a:avLst/>
          </a:prstGeom>
          <a:solidFill>
            <a:schemeClr val="tx2">
              <a:lumMod val="20000"/>
              <a:lumOff val="80000"/>
            </a:schemeClr>
          </a:solidFill>
          <a:ln w="19050">
            <a:solidFill>
              <a:schemeClr val="bg2">
                <a:lumMod val="50000"/>
              </a:schemeClr>
            </a:solidFill>
          </a:ln>
          <a:scene3d>
            <a:camera prst="orthographicFront"/>
            <a:lightRig rig="threePt" dir="t"/>
          </a:scene3d>
          <a:sp3d>
            <a:bevelT prst="relaxedInset"/>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2" name="Title 1">
            <a:extLst>
              <a:ext uri="{FF2B5EF4-FFF2-40B4-BE49-F238E27FC236}">
                <a16:creationId xmlns:a16="http://schemas.microsoft.com/office/drawing/2014/main" id="{214E344B-8FE8-6EA7-EF2D-0122B507C758}"/>
              </a:ext>
            </a:extLst>
          </p:cNvPr>
          <p:cNvSpPr>
            <a:spLocks noGrp="1"/>
          </p:cNvSpPr>
          <p:nvPr>
            <p:ph type="title"/>
          </p:nvPr>
        </p:nvSpPr>
        <p:spPr>
          <a:xfrm>
            <a:off x="838200" y="365125"/>
            <a:ext cx="10515600" cy="812929"/>
          </a:xfrm>
        </p:spPr>
        <p:txBody>
          <a:bodyPr/>
          <a:lstStyle/>
          <a:p>
            <a:r>
              <a:rPr lang="en-IN" sz="3200" b="1" kern="100" dirty="0">
                <a:effectLst/>
                <a:latin typeface="Algerian" panose="04020705040A02060702" pitchFamily="82" charset="0"/>
                <a:ea typeface="Calibri" panose="020F0502020204030204" pitchFamily="34" charset="0"/>
                <a:cs typeface="Times New Roman" panose="02020603050405020304" pitchFamily="18" charset="0"/>
              </a:rPr>
              <a:t>DATA </a:t>
            </a:r>
            <a:r>
              <a:rPr lang="en-IN" sz="3200" b="1" kern="100" dirty="0">
                <a:latin typeface="Algerian" panose="04020705040A02060702" pitchFamily="82" charset="0"/>
                <a:ea typeface="Calibri" panose="020F0502020204030204" pitchFamily="34" charset="0"/>
                <a:cs typeface="Times New Roman" panose="02020603050405020304" pitchFamily="18" charset="0"/>
              </a:rPr>
              <a:t>OVER </a:t>
            </a:r>
            <a:r>
              <a:rPr lang="en-IN" sz="3200" b="1" kern="100" dirty="0">
                <a:effectLst/>
                <a:latin typeface="Algerian" panose="04020705040A02060702" pitchFamily="82" charset="0"/>
                <a:ea typeface="Calibri" panose="020F0502020204030204" pitchFamily="34" charset="0"/>
                <a:cs typeface="Times New Roman" panose="02020603050405020304" pitchFamily="18" charset="0"/>
              </a:rPr>
              <a:t>VIEW</a:t>
            </a:r>
            <a:endParaRPr lang="en-IN" sz="3200" dirty="0">
              <a:latin typeface="Algerian" panose="04020705040A02060702" pitchFamily="82" charset="0"/>
            </a:endParaRPr>
          </a:p>
        </p:txBody>
      </p:sp>
      <p:sp>
        <p:nvSpPr>
          <p:cNvPr id="3" name="Content Placeholder 2">
            <a:extLst>
              <a:ext uri="{FF2B5EF4-FFF2-40B4-BE49-F238E27FC236}">
                <a16:creationId xmlns:a16="http://schemas.microsoft.com/office/drawing/2014/main" id="{77639548-7130-3EC9-0572-698A33ABD5AE}"/>
              </a:ext>
            </a:extLst>
          </p:cNvPr>
          <p:cNvSpPr txBox="1">
            <a:spLocks/>
          </p:cNvSpPr>
          <p:nvPr/>
        </p:nvSpPr>
        <p:spPr>
          <a:xfrm>
            <a:off x="381000" y="1178054"/>
            <a:ext cx="11430000" cy="4018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3000" b="1" dirty="0">
                <a:ln w="22225">
                  <a:solidFill>
                    <a:schemeClr val="accent2"/>
                  </a:solidFill>
                  <a:prstDash val="solid"/>
                </a:ln>
                <a:solidFill>
                  <a:schemeClr val="accent5">
                    <a:lumMod val="10000"/>
                  </a:schemeClr>
                </a:solidFill>
                <a:latin typeface="Arial Black" panose="020B0A04020102020204" pitchFamily="34" charset="0"/>
              </a:rPr>
              <a:t>Client Scenario</a:t>
            </a:r>
          </a:p>
          <a:p>
            <a:pPr marL="0" indent="0">
              <a:buFont typeface="Arial" panose="020B0604020202020204" pitchFamily="34" charset="0"/>
              <a:buNone/>
            </a:pPr>
            <a:endParaRPr lang="en-IN" sz="3000" b="1" dirty="0">
              <a:ln w="22225">
                <a:solidFill>
                  <a:schemeClr val="accent2"/>
                </a:solidFill>
                <a:prstDash val="solid"/>
              </a:ln>
              <a:solidFill>
                <a:schemeClr val="accent5">
                  <a:lumMod val="10000"/>
                </a:schemeClr>
              </a:solidFill>
              <a:latin typeface="Arial Black" panose="020B0A04020102020204" pitchFamily="34" charset="0"/>
            </a:endParaRPr>
          </a:p>
        </p:txBody>
      </p:sp>
      <p:sp>
        <p:nvSpPr>
          <p:cNvPr id="5" name="Rectangle 4">
            <a:extLst>
              <a:ext uri="{FF2B5EF4-FFF2-40B4-BE49-F238E27FC236}">
                <a16:creationId xmlns:a16="http://schemas.microsoft.com/office/drawing/2014/main" id="{C5C00DC2-9E3B-5F8F-6CE9-CCE70D14CBE7}"/>
              </a:ext>
            </a:extLst>
          </p:cNvPr>
          <p:cNvSpPr/>
          <p:nvPr/>
        </p:nvSpPr>
        <p:spPr>
          <a:xfrm>
            <a:off x="1386348" y="1665832"/>
            <a:ext cx="1415845" cy="570271"/>
          </a:xfrm>
          <a:prstGeom prst="rect">
            <a:avLst/>
          </a:prstGeom>
          <a:solidFill>
            <a:srgbClr val="002060"/>
          </a:solidFill>
          <a:effectLst>
            <a:reflection blurRad="6350" stA="52000" endA="300" endPos="35000" dir="5400000" sy="-100000" algn="bl" rotWithShape="0"/>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solidFill>
                  <a:schemeClr val="accent3">
                    <a:lumMod val="20000"/>
                    <a:lumOff val="80000"/>
                  </a:schemeClr>
                </a:solidFill>
              </a:rPr>
              <a:t>Current pain points</a:t>
            </a:r>
          </a:p>
        </p:txBody>
      </p:sp>
      <p:grpSp>
        <p:nvGrpSpPr>
          <p:cNvPr id="20" name="Group 19">
            <a:extLst>
              <a:ext uri="{FF2B5EF4-FFF2-40B4-BE49-F238E27FC236}">
                <a16:creationId xmlns:a16="http://schemas.microsoft.com/office/drawing/2014/main" id="{03E3F914-B614-9E32-748D-B60CD0925116}"/>
              </a:ext>
            </a:extLst>
          </p:cNvPr>
          <p:cNvGrpSpPr/>
          <p:nvPr/>
        </p:nvGrpSpPr>
        <p:grpSpPr>
          <a:xfrm>
            <a:off x="1386348" y="2723884"/>
            <a:ext cx="1769806" cy="3333252"/>
            <a:chOff x="1386348" y="2560385"/>
            <a:chExt cx="1769806" cy="3496750"/>
          </a:xfrm>
          <a:solidFill>
            <a:srgbClr val="FBE5D6"/>
          </a:solidFill>
          <a:effectLst>
            <a:reflection blurRad="6350" stA="52000" endA="300" endPos="35000" dir="5400000" sy="-100000" algn="bl" rotWithShape="0"/>
          </a:effectLst>
        </p:grpSpPr>
        <p:sp>
          <p:nvSpPr>
            <p:cNvPr id="8" name="Rectangle 7">
              <a:extLst>
                <a:ext uri="{FF2B5EF4-FFF2-40B4-BE49-F238E27FC236}">
                  <a16:creationId xmlns:a16="http://schemas.microsoft.com/office/drawing/2014/main" id="{0E422E44-3C4F-0CD6-798F-C2CCD139F11D}"/>
                </a:ext>
              </a:extLst>
            </p:cNvPr>
            <p:cNvSpPr/>
            <p:nvPr/>
          </p:nvSpPr>
          <p:spPr>
            <a:xfrm>
              <a:off x="1386348" y="2560385"/>
              <a:ext cx="1769806" cy="1070913"/>
            </a:xfrm>
            <a:custGeom>
              <a:avLst/>
              <a:gdLst>
                <a:gd name="connsiteX0" fmla="*/ 0 w 1769806"/>
                <a:gd name="connsiteY0" fmla="*/ 0 h 1070913"/>
                <a:gd name="connsiteX1" fmla="*/ 1769806 w 1769806"/>
                <a:gd name="connsiteY1" fmla="*/ 0 h 1070913"/>
                <a:gd name="connsiteX2" fmla="*/ 1769806 w 1769806"/>
                <a:gd name="connsiteY2" fmla="*/ 1070913 h 1070913"/>
                <a:gd name="connsiteX3" fmla="*/ 0 w 1769806"/>
                <a:gd name="connsiteY3" fmla="*/ 1070913 h 1070913"/>
                <a:gd name="connsiteX4" fmla="*/ 0 w 1769806"/>
                <a:gd name="connsiteY4" fmla="*/ 0 h 107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806" h="1070913" fill="none" extrusionOk="0">
                  <a:moveTo>
                    <a:pt x="0" y="0"/>
                  </a:moveTo>
                  <a:cubicBezTo>
                    <a:pt x="602091" y="72653"/>
                    <a:pt x="1137175" y="69614"/>
                    <a:pt x="1769806" y="0"/>
                  </a:cubicBezTo>
                  <a:cubicBezTo>
                    <a:pt x="1779296" y="424581"/>
                    <a:pt x="1776179" y="906430"/>
                    <a:pt x="1769806" y="1070913"/>
                  </a:cubicBezTo>
                  <a:cubicBezTo>
                    <a:pt x="1002739" y="1167834"/>
                    <a:pt x="815911" y="1218752"/>
                    <a:pt x="0" y="1070913"/>
                  </a:cubicBezTo>
                  <a:cubicBezTo>
                    <a:pt x="-15821" y="803685"/>
                    <a:pt x="-29152" y="375928"/>
                    <a:pt x="0" y="0"/>
                  </a:cubicBezTo>
                  <a:close/>
                </a:path>
                <a:path w="1769806" h="1070913" stroke="0" extrusionOk="0">
                  <a:moveTo>
                    <a:pt x="0" y="0"/>
                  </a:moveTo>
                  <a:cubicBezTo>
                    <a:pt x="556107" y="-141826"/>
                    <a:pt x="1063905" y="-51582"/>
                    <a:pt x="1769806" y="0"/>
                  </a:cubicBezTo>
                  <a:cubicBezTo>
                    <a:pt x="1856280" y="440083"/>
                    <a:pt x="1824218" y="679796"/>
                    <a:pt x="1769806" y="1070913"/>
                  </a:cubicBezTo>
                  <a:cubicBezTo>
                    <a:pt x="1188187" y="1047535"/>
                    <a:pt x="306832" y="1031969"/>
                    <a:pt x="0" y="1070913"/>
                  </a:cubicBezTo>
                  <a:cubicBezTo>
                    <a:pt x="31456" y="957603"/>
                    <a:pt x="33113" y="368114"/>
                    <a:pt x="0" y="0"/>
                  </a:cubicBezTo>
                  <a:close/>
                </a:path>
              </a:pathLst>
            </a:custGeom>
            <a:grpFill/>
            <a:ln w="28575">
              <a:solidFill>
                <a:schemeClr val="tx1">
                  <a:alpha val="50196"/>
                </a:schemeClr>
              </a:solidFill>
              <a:extLst>
                <a:ext uri="{C807C97D-BFC1-408E-A445-0C87EB9F89A2}">
                  <ask:lineSketchStyleProps xmlns:ask="http://schemas.microsoft.com/office/drawing/2018/sketchyshapes" sd="683099546">
                    <a:prstGeom prst="rect">
                      <a:avLst/>
                    </a:prstGeom>
                    <ask:type>
                      <ask:lineSketchCurved/>
                    </ask:type>
                  </ask:lineSketchStyleProps>
                </a:ext>
              </a:extLst>
            </a:ln>
            <a:effectLst>
              <a:reflection blurRad="6350" stA="52000" endA="300" endPos="35000" dir="5400000" sy="-100000" algn="bl" rotWithShape="0"/>
            </a:effectLst>
            <a:scene3d>
              <a:camera prst="obliqueTopLeft"/>
              <a:lightRig rig="threePt" dir="t"/>
            </a:scene3d>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Scattered data through multiple flat files</a:t>
              </a:r>
            </a:p>
          </p:txBody>
        </p:sp>
        <p:sp>
          <p:nvSpPr>
            <p:cNvPr id="11" name="Rectangle 10">
              <a:extLst>
                <a:ext uri="{FF2B5EF4-FFF2-40B4-BE49-F238E27FC236}">
                  <a16:creationId xmlns:a16="http://schemas.microsoft.com/office/drawing/2014/main" id="{ECDEBCC8-D85F-15A7-76FF-AC6FFA94CA02}"/>
                </a:ext>
              </a:extLst>
            </p:cNvPr>
            <p:cNvSpPr/>
            <p:nvPr/>
          </p:nvSpPr>
          <p:spPr>
            <a:xfrm>
              <a:off x="1386348" y="3831738"/>
              <a:ext cx="1769806" cy="1101703"/>
            </a:xfrm>
            <a:custGeom>
              <a:avLst/>
              <a:gdLst>
                <a:gd name="connsiteX0" fmla="*/ 0 w 1769806"/>
                <a:gd name="connsiteY0" fmla="*/ 0 h 1101703"/>
                <a:gd name="connsiteX1" fmla="*/ 1769806 w 1769806"/>
                <a:gd name="connsiteY1" fmla="*/ 0 h 1101703"/>
                <a:gd name="connsiteX2" fmla="*/ 1769806 w 1769806"/>
                <a:gd name="connsiteY2" fmla="*/ 1101703 h 1101703"/>
                <a:gd name="connsiteX3" fmla="*/ 0 w 1769806"/>
                <a:gd name="connsiteY3" fmla="*/ 1101703 h 1101703"/>
                <a:gd name="connsiteX4" fmla="*/ 0 w 1769806"/>
                <a:gd name="connsiteY4" fmla="*/ 0 h 1101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806" h="1101703" fill="none" extrusionOk="0">
                  <a:moveTo>
                    <a:pt x="0" y="0"/>
                  </a:moveTo>
                  <a:cubicBezTo>
                    <a:pt x="837165" y="-151579"/>
                    <a:pt x="1167656" y="155276"/>
                    <a:pt x="1769806" y="0"/>
                  </a:cubicBezTo>
                  <a:cubicBezTo>
                    <a:pt x="1824115" y="474005"/>
                    <a:pt x="1755423" y="659216"/>
                    <a:pt x="1769806" y="1101703"/>
                  </a:cubicBezTo>
                  <a:cubicBezTo>
                    <a:pt x="1271083" y="1188823"/>
                    <a:pt x="363220" y="1010497"/>
                    <a:pt x="0" y="1101703"/>
                  </a:cubicBezTo>
                  <a:cubicBezTo>
                    <a:pt x="-50864" y="587464"/>
                    <a:pt x="20114" y="156907"/>
                    <a:pt x="0" y="0"/>
                  </a:cubicBezTo>
                  <a:close/>
                </a:path>
                <a:path w="1769806" h="1101703" stroke="0" extrusionOk="0">
                  <a:moveTo>
                    <a:pt x="0" y="0"/>
                  </a:moveTo>
                  <a:cubicBezTo>
                    <a:pt x="840041" y="-55609"/>
                    <a:pt x="1273474" y="-140253"/>
                    <a:pt x="1769806" y="0"/>
                  </a:cubicBezTo>
                  <a:cubicBezTo>
                    <a:pt x="1801464" y="338332"/>
                    <a:pt x="1696225" y="728043"/>
                    <a:pt x="1769806" y="1101703"/>
                  </a:cubicBezTo>
                  <a:cubicBezTo>
                    <a:pt x="1223672" y="1187476"/>
                    <a:pt x="290790" y="1195323"/>
                    <a:pt x="0" y="1101703"/>
                  </a:cubicBezTo>
                  <a:cubicBezTo>
                    <a:pt x="10136" y="875604"/>
                    <a:pt x="31672" y="344840"/>
                    <a:pt x="0" y="0"/>
                  </a:cubicBezTo>
                  <a:close/>
                </a:path>
              </a:pathLst>
            </a:custGeom>
            <a:grpFill/>
            <a:ln w="28575">
              <a:solidFill>
                <a:schemeClr val="tx1">
                  <a:alpha val="50196"/>
                </a:schemeClr>
              </a:solidFill>
              <a:extLst>
                <a:ext uri="{C807C97D-BFC1-408E-A445-0C87EB9F89A2}">
                  <ask:lineSketchStyleProps xmlns:ask="http://schemas.microsoft.com/office/drawing/2018/sketchyshapes" sd="4183647885">
                    <a:prstGeom prst="rect">
                      <a:avLst/>
                    </a:prstGeom>
                    <ask:type>
                      <ask:lineSketchCurved/>
                    </ask:type>
                  </ask:lineSketchStyleProps>
                </a:ext>
              </a:extLst>
            </a:ln>
            <a:effectLst>
              <a:reflection blurRad="6350" stA="52000" endA="300" endPos="35000" dir="5400000" sy="-100000" algn="bl" rotWithShape="0"/>
            </a:effectLst>
            <a:scene3d>
              <a:camera prst="obliqueTopLeft"/>
              <a:lightRig rig="threePt" dir="t"/>
            </a:scene3d>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Inefficient information query process</a:t>
              </a:r>
            </a:p>
          </p:txBody>
        </p:sp>
        <p:sp>
          <p:nvSpPr>
            <p:cNvPr id="12" name="Rectangle 11">
              <a:extLst>
                <a:ext uri="{FF2B5EF4-FFF2-40B4-BE49-F238E27FC236}">
                  <a16:creationId xmlns:a16="http://schemas.microsoft.com/office/drawing/2014/main" id="{CC0ED3D3-AE06-5EC2-0820-1E7256C6453A}"/>
                </a:ext>
              </a:extLst>
            </p:cNvPr>
            <p:cNvSpPr/>
            <p:nvPr/>
          </p:nvSpPr>
          <p:spPr>
            <a:xfrm>
              <a:off x="1386348" y="4984412"/>
              <a:ext cx="1769806" cy="1072723"/>
            </a:xfrm>
            <a:custGeom>
              <a:avLst/>
              <a:gdLst>
                <a:gd name="connsiteX0" fmla="*/ 0 w 1769806"/>
                <a:gd name="connsiteY0" fmla="*/ 0 h 1072723"/>
                <a:gd name="connsiteX1" fmla="*/ 1769806 w 1769806"/>
                <a:gd name="connsiteY1" fmla="*/ 0 h 1072723"/>
                <a:gd name="connsiteX2" fmla="*/ 1769806 w 1769806"/>
                <a:gd name="connsiteY2" fmla="*/ 1072723 h 1072723"/>
                <a:gd name="connsiteX3" fmla="*/ 0 w 1769806"/>
                <a:gd name="connsiteY3" fmla="*/ 1072723 h 1072723"/>
                <a:gd name="connsiteX4" fmla="*/ 0 w 1769806"/>
                <a:gd name="connsiteY4" fmla="*/ 0 h 1072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806" h="1072723" fill="none" extrusionOk="0">
                  <a:moveTo>
                    <a:pt x="0" y="0"/>
                  </a:moveTo>
                  <a:cubicBezTo>
                    <a:pt x="648976" y="135975"/>
                    <a:pt x="1213877" y="70271"/>
                    <a:pt x="1769806" y="0"/>
                  </a:cubicBezTo>
                  <a:cubicBezTo>
                    <a:pt x="1822052" y="422693"/>
                    <a:pt x="1738839" y="799127"/>
                    <a:pt x="1769806" y="1072723"/>
                  </a:cubicBezTo>
                  <a:cubicBezTo>
                    <a:pt x="920805" y="1066848"/>
                    <a:pt x="444004" y="1173337"/>
                    <a:pt x="0" y="1072723"/>
                  </a:cubicBezTo>
                  <a:cubicBezTo>
                    <a:pt x="20459" y="647423"/>
                    <a:pt x="-10745" y="212536"/>
                    <a:pt x="0" y="0"/>
                  </a:cubicBezTo>
                  <a:close/>
                </a:path>
                <a:path w="1769806" h="1072723" stroke="0" extrusionOk="0">
                  <a:moveTo>
                    <a:pt x="0" y="0"/>
                  </a:moveTo>
                  <a:cubicBezTo>
                    <a:pt x="760993" y="50963"/>
                    <a:pt x="1263104" y="-35092"/>
                    <a:pt x="1769806" y="0"/>
                  </a:cubicBezTo>
                  <a:cubicBezTo>
                    <a:pt x="1846107" y="463699"/>
                    <a:pt x="1758930" y="817340"/>
                    <a:pt x="1769806" y="1072723"/>
                  </a:cubicBezTo>
                  <a:cubicBezTo>
                    <a:pt x="1069551" y="1195730"/>
                    <a:pt x="256811" y="998309"/>
                    <a:pt x="0" y="1072723"/>
                  </a:cubicBezTo>
                  <a:cubicBezTo>
                    <a:pt x="-2344" y="837376"/>
                    <a:pt x="-73041" y="396694"/>
                    <a:pt x="0" y="0"/>
                  </a:cubicBezTo>
                  <a:close/>
                </a:path>
              </a:pathLst>
            </a:custGeom>
            <a:grpFill/>
            <a:ln w="28575">
              <a:solidFill>
                <a:schemeClr val="tx1">
                  <a:alpha val="50196"/>
                </a:schemeClr>
              </a:solidFill>
              <a:extLst>
                <a:ext uri="{C807C97D-BFC1-408E-A445-0C87EB9F89A2}">
                  <ask:lineSketchStyleProps xmlns:ask="http://schemas.microsoft.com/office/drawing/2018/sketchyshapes" sd="4135510087">
                    <a:prstGeom prst="rect">
                      <a:avLst/>
                    </a:prstGeom>
                    <ask:type>
                      <ask:lineSketchCurved/>
                    </ask:type>
                  </ask:lineSketchStyleProps>
                </a:ext>
              </a:extLst>
            </a:ln>
            <a:effectLst>
              <a:reflection blurRad="6350" stA="52000" endA="300" endPos="35000" dir="5400000" sy="-100000" algn="bl" rotWithShape="0"/>
            </a:effectLst>
            <a:scene3d>
              <a:camera prst="obliqueTopLeft"/>
              <a:lightRig rig="threePt" dir="t"/>
            </a:scene3d>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t>Lack of analytics insights to make business decisions</a:t>
              </a:r>
            </a:p>
          </p:txBody>
        </p:sp>
      </p:grpSp>
      <p:sp>
        <p:nvSpPr>
          <p:cNvPr id="13" name="Rectangle 12">
            <a:extLst>
              <a:ext uri="{FF2B5EF4-FFF2-40B4-BE49-F238E27FC236}">
                <a16:creationId xmlns:a16="http://schemas.microsoft.com/office/drawing/2014/main" id="{AF8C3B52-9C60-0550-8EA4-71787E593A2A}"/>
              </a:ext>
            </a:extLst>
          </p:cNvPr>
          <p:cNvSpPr/>
          <p:nvPr/>
        </p:nvSpPr>
        <p:spPr>
          <a:xfrm>
            <a:off x="8918472" y="1648201"/>
            <a:ext cx="1415845" cy="570271"/>
          </a:xfrm>
          <a:prstGeom prst="rect">
            <a:avLst/>
          </a:prstGeom>
          <a:solidFill>
            <a:srgbClr val="002060"/>
          </a:solidFill>
          <a:effectLst>
            <a:reflection blurRad="6350" stA="52000" endA="300" endPos="35000" dir="5400000" sy="-100000" algn="bl" rotWithShape="0"/>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solidFill>
                  <a:schemeClr val="accent3">
                    <a:lumMod val="20000"/>
                    <a:lumOff val="80000"/>
                  </a:schemeClr>
                </a:solidFill>
              </a:rPr>
              <a:t>Future Impact</a:t>
            </a:r>
          </a:p>
        </p:txBody>
      </p:sp>
      <p:sp>
        <p:nvSpPr>
          <p:cNvPr id="24" name="Rectangle: Rounded Corners 23">
            <a:extLst>
              <a:ext uri="{FF2B5EF4-FFF2-40B4-BE49-F238E27FC236}">
                <a16:creationId xmlns:a16="http://schemas.microsoft.com/office/drawing/2014/main" id="{7F123719-E841-EF45-244D-198106643C35}"/>
              </a:ext>
            </a:extLst>
          </p:cNvPr>
          <p:cNvSpPr/>
          <p:nvPr/>
        </p:nvSpPr>
        <p:spPr>
          <a:xfrm>
            <a:off x="8849032" y="2467898"/>
            <a:ext cx="2054942" cy="3709065"/>
          </a:xfrm>
          <a:prstGeom prst="roundRect">
            <a:avLst/>
          </a:prstGeom>
          <a:solidFill>
            <a:srgbClr val="F9B7FB"/>
          </a:solidFill>
          <a:ln w="19050">
            <a:solidFill>
              <a:schemeClr val="bg2">
                <a:lumMod val="25000"/>
              </a:schemeClr>
            </a:solidFill>
          </a:ln>
          <a:scene3d>
            <a:camera prst="orthographicFront"/>
            <a:lightRig rig="threePt" dir="t"/>
          </a:scene3d>
          <a:sp3d>
            <a:bevelT prst="relaxedInset"/>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grpSp>
        <p:nvGrpSpPr>
          <p:cNvPr id="19" name="Group 18">
            <a:extLst>
              <a:ext uri="{FF2B5EF4-FFF2-40B4-BE49-F238E27FC236}">
                <a16:creationId xmlns:a16="http://schemas.microsoft.com/office/drawing/2014/main" id="{6CFB4E33-C917-9391-44C2-243BC7E57228}"/>
              </a:ext>
            </a:extLst>
          </p:cNvPr>
          <p:cNvGrpSpPr/>
          <p:nvPr/>
        </p:nvGrpSpPr>
        <p:grpSpPr>
          <a:xfrm>
            <a:off x="8918472" y="2605548"/>
            <a:ext cx="1906844" cy="3470661"/>
            <a:chOff x="8918472" y="3055118"/>
            <a:chExt cx="1906844" cy="3021091"/>
          </a:xfrm>
          <a:effectLst>
            <a:reflection blurRad="6350" stA="52000" endA="300" endPos="35000" dir="5400000" sy="-100000" algn="bl" rotWithShape="0"/>
          </a:effectLst>
        </p:grpSpPr>
        <p:sp>
          <p:nvSpPr>
            <p:cNvPr id="14" name="Rectangle 13">
              <a:extLst>
                <a:ext uri="{FF2B5EF4-FFF2-40B4-BE49-F238E27FC236}">
                  <a16:creationId xmlns:a16="http://schemas.microsoft.com/office/drawing/2014/main" id="{111E7E0E-73DF-DA1D-29C3-33DD9B046B34}"/>
                </a:ext>
              </a:extLst>
            </p:cNvPr>
            <p:cNvSpPr/>
            <p:nvPr/>
          </p:nvSpPr>
          <p:spPr>
            <a:xfrm>
              <a:off x="8918472" y="3055118"/>
              <a:ext cx="1906844" cy="882702"/>
            </a:xfrm>
            <a:custGeom>
              <a:avLst/>
              <a:gdLst>
                <a:gd name="connsiteX0" fmla="*/ 0 w 1906844"/>
                <a:gd name="connsiteY0" fmla="*/ 0 h 882702"/>
                <a:gd name="connsiteX1" fmla="*/ 1906844 w 1906844"/>
                <a:gd name="connsiteY1" fmla="*/ 0 h 882702"/>
                <a:gd name="connsiteX2" fmla="*/ 1906844 w 1906844"/>
                <a:gd name="connsiteY2" fmla="*/ 882702 h 882702"/>
                <a:gd name="connsiteX3" fmla="*/ 0 w 1906844"/>
                <a:gd name="connsiteY3" fmla="*/ 882702 h 882702"/>
                <a:gd name="connsiteX4" fmla="*/ 0 w 1906844"/>
                <a:gd name="connsiteY4" fmla="*/ 0 h 882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844" h="882702" fill="none" extrusionOk="0">
                  <a:moveTo>
                    <a:pt x="0" y="0"/>
                  </a:moveTo>
                  <a:cubicBezTo>
                    <a:pt x="484405" y="124033"/>
                    <a:pt x="1486992" y="47025"/>
                    <a:pt x="1906844" y="0"/>
                  </a:cubicBezTo>
                  <a:cubicBezTo>
                    <a:pt x="1872130" y="282885"/>
                    <a:pt x="1915196" y="724480"/>
                    <a:pt x="1906844" y="882702"/>
                  </a:cubicBezTo>
                  <a:cubicBezTo>
                    <a:pt x="1602519" y="820465"/>
                    <a:pt x="953172" y="858867"/>
                    <a:pt x="0" y="882702"/>
                  </a:cubicBezTo>
                  <a:cubicBezTo>
                    <a:pt x="-41466" y="582513"/>
                    <a:pt x="22388" y="415857"/>
                    <a:pt x="0" y="0"/>
                  </a:cubicBezTo>
                  <a:close/>
                </a:path>
                <a:path w="1906844" h="882702" stroke="0" extrusionOk="0">
                  <a:moveTo>
                    <a:pt x="0" y="0"/>
                  </a:moveTo>
                  <a:cubicBezTo>
                    <a:pt x="327913" y="-1216"/>
                    <a:pt x="1673637" y="76938"/>
                    <a:pt x="1906844" y="0"/>
                  </a:cubicBezTo>
                  <a:cubicBezTo>
                    <a:pt x="1829409" y="208103"/>
                    <a:pt x="1871847" y="569817"/>
                    <a:pt x="1906844" y="882702"/>
                  </a:cubicBezTo>
                  <a:cubicBezTo>
                    <a:pt x="1016428" y="785874"/>
                    <a:pt x="452156" y="1044939"/>
                    <a:pt x="0" y="882702"/>
                  </a:cubicBezTo>
                  <a:cubicBezTo>
                    <a:pt x="44997" y="793797"/>
                    <a:pt x="-74859" y="259708"/>
                    <a:pt x="0" y="0"/>
                  </a:cubicBezTo>
                  <a:close/>
                </a:path>
              </a:pathLst>
            </a:custGeom>
            <a:solidFill>
              <a:schemeClr val="tx2">
                <a:lumMod val="20000"/>
                <a:lumOff val="80000"/>
              </a:schemeClr>
            </a:solidFill>
            <a:ln>
              <a:solidFill>
                <a:schemeClr val="tx1"/>
              </a:solidFill>
              <a:extLst>
                <a:ext uri="{C807C97D-BFC1-408E-A445-0C87EB9F89A2}">
                  <ask:lineSketchStyleProps xmlns:ask="http://schemas.microsoft.com/office/drawing/2018/sketchyshapes" sd="1738314907">
                    <a:prstGeom prst="rect">
                      <a:avLst/>
                    </a:prstGeom>
                    <ask:type>
                      <ask:lineSketchCurved/>
                    </ask:type>
                  </ask:lineSketchStyleProps>
                </a:ext>
              </a:extLst>
            </a:ln>
            <a:effectLst>
              <a:innerShdw blurRad="114300">
                <a:prstClr val="black"/>
              </a:innerShdw>
            </a:effectLst>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Reduce data storage redundancy</a:t>
              </a:r>
            </a:p>
          </p:txBody>
        </p:sp>
        <p:sp>
          <p:nvSpPr>
            <p:cNvPr id="17" name="Rectangle 16">
              <a:extLst>
                <a:ext uri="{FF2B5EF4-FFF2-40B4-BE49-F238E27FC236}">
                  <a16:creationId xmlns:a16="http://schemas.microsoft.com/office/drawing/2014/main" id="{6503C46D-8716-4131-9DB8-536F5720B7D1}"/>
                </a:ext>
              </a:extLst>
            </p:cNvPr>
            <p:cNvSpPr/>
            <p:nvPr/>
          </p:nvSpPr>
          <p:spPr>
            <a:xfrm>
              <a:off x="8920931" y="4107221"/>
              <a:ext cx="1901927" cy="882702"/>
            </a:xfrm>
            <a:custGeom>
              <a:avLst/>
              <a:gdLst>
                <a:gd name="connsiteX0" fmla="*/ 0 w 1901927"/>
                <a:gd name="connsiteY0" fmla="*/ 0 h 882702"/>
                <a:gd name="connsiteX1" fmla="*/ 1901927 w 1901927"/>
                <a:gd name="connsiteY1" fmla="*/ 0 h 882702"/>
                <a:gd name="connsiteX2" fmla="*/ 1901927 w 1901927"/>
                <a:gd name="connsiteY2" fmla="*/ 882702 h 882702"/>
                <a:gd name="connsiteX3" fmla="*/ 0 w 1901927"/>
                <a:gd name="connsiteY3" fmla="*/ 882702 h 882702"/>
                <a:gd name="connsiteX4" fmla="*/ 0 w 1901927"/>
                <a:gd name="connsiteY4" fmla="*/ 0 h 882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1927" h="882702" fill="none" extrusionOk="0">
                  <a:moveTo>
                    <a:pt x="0" y="0"/>
                  </a:moveTo>
                  <a:cubicBezTo>
                    <a:pt x="762932" y="-63166"/>
                    <a:pt x="1002434" y="-130516"/>
                    <a:pt x="1901927" y="0"/>
                  </a:cubicBezTo>
                  <a:cubicBezTo>
                    <a:pt x="1943738" y="178329"/>
                    <a:pt x="1854694" y="608756"/>
                    <a:pt x="1901927" y="882702"/>
                  </a:cubicBezTo>
                  <a:cubicBezTo>
                    <a:pt x="1184226" y="756824"/>
                    <a:pt x="465527" y="808274"/>
                    <a:pt x="0" y="882702"/>
                  </a:cubicBezTo>
                  <a:cubicBezTo>
                    <a:pt x="-38751" y="663185"/>
                    <a:pt x="18942" y="357485"/>
                    <a:pt x="0" y="0"/>
                  </a:cubicBezTo>
                  <a:close/>
                </a:path>
                <a:path w="1901927" h="882702" stroke="0" extrusionOk="0">
                  <a:moveTo>
                    <a:pt x="0" y="0"/>
                  </a:moveTo>
                  <a:cubicBezTo>
                    <a:pt x="776583" y="-64606"/>
                    <a:pt x="1542843" y="-93617"/>
                    <a:pt x="1901927" y="0"/>
                  </a:cubicBezTo>
                  <a:cubicBezTo>
                    <a:pt x="1957913" y="133756"/>
                    <a:pt x="1916003" y="482582"/>
                    <a:pt x="1901927" y="882702"/>
                  </a:cubicBezTo>
                  <a:cubicBezTo>
                    <a:pt x="1500730" y="894997"/>
                    <a:pt x="197528" y="1003578"/>
                    <a:pt x="0" y="882702"/>
                  </a:cubicBezTo>
                  <a:cubicBezTo>
                    <a:pt x="58996" y="742867"/>
                    <a:pt x="-74961" y="388570"/>
                    <a:pt x="0" y="0"/>
                  </a:cubicBezTo>
                  <a:close/>
                </a:path>
              </a:pathLst>
            </a:custGeom>
            <a:solidFill>
              <a:schemeClr val="tx2">
                <a:lumMod val="20000"/>
                <a:lumOff val="80000"/>
              </a:schemeClr>
            </a:solidFill>
            <a:ln>
              <a:solidFill>
                <a:schemeClr val="tx1"/>
              </a:solidFill>
              <a:extLst>
                <a:ext uri="{C807C97D-BFC1-408E-A445-0C87EB9F89A2}">
                  <ask:lineSketchStyleProps xmlns:ask="http://schemas.microsoft.com/office/drawing/2018/sketchyshapes" sd="4117602648">
                    <a:prstGeom prst="rect">
                      <a:avLst/>
                    </a:prstGeom>
                    <ask:type>
                      <ask:lineSketchCurved/>
                    </ask:type>
                  </ask:lineSketchStyleProps>
                </a:ext>
              </a:extLst>
            </a:ln>
            <a:effectLst>
              <a:innerShdw blurRad="114300">
                <a:prstClr val="black"/>
              </a:innerShdw>
            </a:effectLst>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tlCol="0" anchor="ctr"/>
            <a:lstStyle/>
            <a:p>
              <a:r>
                <a:rPr lang="en-IN" sz="1600" dirty="0"/>
                <a:t>Create  efficiency data query and analytics procedure</a:t>
              </a:r>
            </a:p>
          </p:txBody>
        </p:sp>
        <p:sp>
          <p:nvSpPr>
            <p:cNvPr id="18" name="Rectangle 17">
              <a:extLst>
                <a:ext uri="{FF2B5EF4-FFF2-40B4-BE49-F238E27FC236}">
                  <a16:creationId xmlns:a16="http://schemas.microsoft.com/office/drawing/2014/main" id="{10FB0E7A-A8BA-991C-67E7-84B92288DAC7}"/>
                </a:ext>
              </a:extLst>
            </p:cNvPr>
            <p:cNvSpPr/>
            <p:nvPr/>
          </p:nvSpPr>
          <p:spPr>
            <a:xfrm>
              <a:off x="8920931" y="5193507"/>
              <a:ext cx="1901926" cy="882702"/>
            </a:xfrm>
            <a:custGeom>
              <a:avLst/>
              <a:gdLst>
                <a:gd name="connsiteX0" fmla="*/ 0 w 1901926"/>
                <a:gd name="connsiteY0" fmla="*/ 0 h 882702"/>
                <a:gd name="connsiteX1" fmla="*/ 1901926 w 1901926"/>
                <a:gd name="connsiteY1" fmla="*/ 0 h 882702"/>
                <a:gd name="connsiteX2" fmla="*/ 1901926 w 1901926"/>
                <a:gd name="connsiteY2" fmla="*/ 882702 h 882702"/>
                <a:gd name="connsiteX3" fmla="*/ 0 w 1901926"/>
                <a:gd name="connsiteY3" fmla="*/ 882702 h 882702"/>
                <a:gd name="connsiteX4" fmla="*/ 0 w 1901926"/>
                <a:gd name="connsiteY4" fmla="*/ 0 h 882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1926" h="882702" fill="none" extrusionOk="0">
                  <a:moveTo>
                    <a:pt x="0" y="0"/>
                  </a:moveTo>
                  <a:cubicBezTo>
                    <a:pt x="193671" y="-139146"/>
                    <a:pt x="1436299" y="-115301"/>
                    <a:pt x="1901926" y="0"/>
                  </a:cubicBezTo>
                  <a:cubicBezTo>
                    <a:pt x="1883457" y="263814"/>
                    <a:pt x="1955653" y="665544"/>
                    <a:pt x="1901926" y="882702"/>
                  </a:cubicBezTo>
                  <a:cubicBezTo>
                    <a:pt x="1190439" y="812814"/>
                    <a:pt x="418909" y="901721"/>
                    <a:pt x="0" y="882702"/>
                  </a:cubicBezTo>
                  <a:cubicBezTo>
                    <a:pt x="24260" y="643086"/>
                    <a:pt x="-3660" y="185648"/>
                    <a:pt x="0" y="0"/>
                  </a:cubicBezTo>
                  <a:close/>
                </a:path>
                <a:path w="1901926" h="882702" stroke="0" extrusionOk="0">
                  <a:moveTo>
                    <a:pt x="0" y="0"/>
                  </a:moveTo>
                  <a:cubicBezTo>
                    <a:pt x="248850" y="58691"/>
                    <a:pt x="1522003" y="17608"/>
                    <a:pt x="1901926" y="0"/>
                  </a:cubicBezTo>
                  <a:cubicBezTo>
                    <a:pt x="1840130" y="137317"/>
                    <a:pt x="1871608" y="564526"/>
                    <a:pt x="1901926" y="882702"/>
                  </a:cubicBezTo>
                  <a:cubicBezTo>
                    <a:pt x="1489967" y="801846"/>
                    <a:pt x="605848" y="1035633"/>
                    <a:pt x="0" y="882702"/>
                  </a:cubicBezTo>
                  <a:cubicBezTo>
                    <a:pt x="66451" y="485142"/>
                    <a:pt x="54171" y="278325"/>
                    <a:pt x="0" y="0"/>
                  </a:cubicBezTo>
                  <a:close/>
                </a:path>
              </a:pathLst>
            </a:custGeom>
            <a:solidFill>
              <a:schemeClr val="tx2">
                <a:lumMod val="20000"/>
                <a:lumOff val="80000"/>
              </a:schemeClr>
            </a:solidFill>
            <a:ln>
              <a:solidFill>
                <a:schemeClr val="tx1"/>
              </a:solidFill>
              <a:extLst>
                <a:ext uri="{C807C97D-BFC1-408E-A445-0C87EB9F89A2}">
                  <ask:lineSketchStyleProps xmlns:ask="http://schemas.microsoft.com/office/drawing/2018/sketchyshapes" sd="2138077722">
                    <a:prstGeom prst="rect">
                      <a:avLst/>
                    </a:prstGeom>
                    <ask:type>
                      <ask:lineSketchCurved/>
                    </ask:type>
                  </ask:lineSketchStyleProps>
                </a:ext>
              </a:extLst>
            </a:ln>
            <a:effectLst>
              <a:innerShdw blurRad="114300">
                <a:prstClr val="black"/>
              </a:innerShdw>
            </a:effectLst>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Empower data driven decision making capability</a:t>
              </a:r>
            </a:p>
          </p:txBody>
        </p:sp>
      </p:grpSp>
      <p:cxnSp>
        <p:nvCxnSpPr>
          <p:cNvPr id="29" name="Straight Arrow Connector 28">
            <a:extLst>
              <a:ext uri="{FF2B5EF4-FFF2-40B4-BE49-F238E27FC236}">
                <a16:creationId xmlns:a16="http://schemas.microsoft.com/office/drawing/2014/main" id="{A7EE84FA-DCA5-CA24-21D0-20FB1F0F19B1}"/>
              </a:ext>
            </a:extLst>
          </p:cNvPr>
          <p:cNvCxnSpPr/>
          <p:nvPr/>
        </p:nvCxnSpPr>
        <p:spPr>
          <a:xfrm>
            <a:off x="3340510" y="4178710"/>
            <a:ext cx="5393606"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94DB73BA-5448-ED71-2038-76BFEE12FEFE}"/>
              </a:ext>
            </a:extLst>
          </p:cNvPr>
          <p:cNvSpPr/>
          <p:nvPr/>
        </p:nvSpPr>
        <p:spPr>
          <a:xfrm>
            <a:off x="3696931" y="3429000"/>
            <a:ext cx="1337187" cy="1329813"/>
          </a:xfrm>
          <a:prstGeom prst="ellipse">
            <a:avLst/>
          </a:prstGeom>
          <a:ln w="38100">
            <a:solidFill>
              <a:schemeClr val="bg2">
                <a:lumMod val="10000"/>
              </a:schemeClr>
            </a:solidFill>
          </a:ln>
          <a:effectLst>
            <a:outerShdw blurRad="76200" dir="18900000" sy="23000" kx="-1200000" algn="bl" rotWithShape="0">
              <a:prstClr val="black">
                <a:alpha val="20000"/>
              </a:prstClr>
            </a:outerShdw>
          </a:effectLst>
          <a:scene3d>
            <a:camera prst="perspectiveHeroicExtremeRightFacing"/>
            <a:lightRig rig="threePt" dir="t"/>
          </a:scene3d>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Database Normalization</a:t>
            </a:r>
          </a:p>
        </p:txBody>
      </p:sp>
      <p:sp>
        <p:nvSpPr>
          <p:cNvPr id="26" name="Oval 25">
            <a:extLst>
              <a:ext uri="{FF2B5EF4-FFF2-40B4-BE49-F238E27FC236}">
                <a16:creationId xmlns:a16="http://schemas.microsoft.com/office/drawing/2014/main" id="{F0BAD403-44F3-3452-B47A-B33CB54A4BF7}"/>
              </a:ext>
            </a:extLst>
          </p:cNvPr>
          <p:cNvSpPr/>
          <p:nvPr/>
        </p:nvSpPr>
        <p:spPr>
          <a:xfrm>
            <a:off x="5317715" y="3496469"/>
            <a:ext cx="1337187" cy="1329813"/>
          </a:xfrm>
          <a:prstGeom prst="ellipse">
            <a:avLst/>
          </a:prstGeom>
          <a:ln w="38100">
            <a:solidFill>
              <a:schemeClr val="bg2">
                <a:lumMod val="10000"/>
              </a:schemeClr>
            </a:solidFill>
          </a:ln>
          <a:effectLst>
            <a:outerShdw blurRad="76200" dir="18900000" sy="23000" kx="-1200000" algn="bl" rotWithShape="0">
              <a:prstClr val="black">
                <a:alpha val="20000"/>
              </a:prstClr>
            </a:outerShdw>
          </a:effectLst>
          <a:scene3d>
            <a:camera prst="perspectiveHeroicExtremeRightFacing"/>
            <a:lightRig rig="threePt" dir="t"/>
          </a:scene3d>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ETL process</a:t>
            </a:r>
          </a:p>
        </p:txBody>
      </p:sp>
      <p:sp>
        <p:nvSpPr>
          <p:cNvPr id="27" name="Oval 26">
            <a:extLst>
              <a:ext uri="{FF2B5EF4-FFF2-40B4-BE49-F238E27FC236}">
                <a16:creationId xmlns:a16="http://schemas.microsoft.com/office/drawing/2014/main" id="{C15C5231-85D7-0988-4124-89D5091CDDED}"/>
              </a:ext>
            </a:extLst>
          </p:cNvPr>
          <p:cNvSpPr/>
          <p:nvPr/>
        </p:nvSpPr>
        <p:spPr>
          <a:xfrm>
            <a:off x="6938499" y="3496469"/>
            <a:ext cx="1337187" cy="1329813"/>
          </a:xfrm>
          <a:prstGeom prst="ellipse">
            <a:avLst/>
          </a:prstGeom>
          <a:ln w="38100">
            <a:solidFill>
              <a:schemeClr val="bg2">
                <a:lumMod val="10000"/>
              </a:schemeClr>
            </a:solidFill>
          </a:ln>
          <a:effectLst>
            <a:outerShdw blurRad="76200" dir="18900000" sy="23000" kx="-1200000" algn="bl" rotWithShape="0">
              <a:prstClr val="black">
                <a:alpha val="20000"/>
              </a:prstClr>
            </a:outerShdw>
          </a:effectLst>
          <a:scene3d>
            <a:camera prst="perspectiveHeroicExtremeRightFacing"/>
            <a:lightRig rig="threePt" dir="t"/>
          </a:scene3d>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Analytical insights</a:t>
            </a:r>
          </a:p>
        </p:txBody>
      </p:sp>
      <p:sp>
        <p:nvSpPr>
          <p:cNvPr id="31" name="Rectangle 30">
            <a:extLst>
              <a:ext uri="{FF2B5EF4-FFF2-40B4-BE49-F238E27FC236}">
                <a16:creationId xmlns:a16="http://schemas.microsoft.com/office/drawing/2014/main" id="{CF4C43A6-0310-C6D5-D42A-203085B69CEB}"/>
              </a:ext>
            </a:extLst>
          </p:cNvPr>
          <p:cNvSpPr/>
          <p:nvPr/>
        </p:nvSpPr>
        <p:spPr>
          <a:xfrm>
            <a:off x="3768367" y="5076468"/>
            <a:ext cx="1052050" cy="999741"/>
          </a:xfrm>
          <a:prstGeom prst="rect">
            <a:avLst/>
          </a:prstGeom>
          <a:ln w="38100">
            <a:solidFill>
              <a:schemeClr val="accent6">
                <a:lumMod val="75000"/>
              </a:schemeClr>
            </a:solidFill>
            <a:prstDash val="lgDashDotDot"/>
          </a:ln>
        </p:spPr>
        <p:style>
          <a:lnRef idx="2">
            <a:schemeClr val="accent2"/>
          </a:lnRef>
          <a:fillRef idx="1">
            <a:schemeClr val="lt1"/>
          </a:fillRef>
          <a:effectRef idx="0">
            <a:schemeClr val="accent2"/>
          </a:effectRef>
          <a:fontRef idx="minor">
            <a:schemeClr val="dk1"/>
          </a:fontRef>
        </p:style>
        <p:txBody>
          <a:bodyPr rtlCol="0" anchor="ctr"/>
          <a:lstStyle/>
          <a:p>
            <a:pPr algn="ctr">
              <a:lnSpc>
                <a:spcPct val="107000"/>
              </a:lnSpc>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Create a relational database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Rectangle 31">
            <a:extLst>
              <a:ext uri="{FF2B5EF4-FFF2-40B4-BE49-F238E27FC236}">
                <a16:creationId xmlns:a16="http://schemas.microsoft.com/office/drawing/2014/main" id="{193A7A12-DBE0-3FAC-3B3B-4442A43C2AC8}"/>
              </a:ext>
            </a:extLst>
          </p:cNvPr>
          <p:cNvSpPr/>
          <p:nvPr/>
        </p:nvSpPr>
        <p:spPr>
          <a:xfrm>
            <a:off x="5465200" y="5083572"/>
            <a:ext cx="1052050" cy="999741"/>
          </a:xfrm>
          <a:prstGeom prst="rect">
            <a:avLst/>
          </a:prstGeom>
          <a:ln w="38100">
            <a:solidFill>
              <a:schemeClr val="accent6">
                <a:lumMod val="75000"/>
              </a:schemeClr>
            </a:solidFill>
            <a:prstDash val="lgDashDotDot"/>
          </a:ln>
        </p:spPr>
        <p:style>
          <a:lnRef idx="2">
            <a:schemeClr val="accent2"/>
          </a:lnRef>
          <a:fillRef idx="1">
            <a:schemeClr val="lt1"/>
          </a:fillRef>
          <a:effectRef idx="0">
            <a:schemeClr val="accent2"/>
          </a:effectRef>
          <a:fontRef idx="minor">
            <a:schemeClr val="dk1"/>
          </a:fontRef>
        </p:style>
        <p:txBody>
          <a:bodyPr rtlCol="0" anchor="ctr"/>
          <a:lstStyle/>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Data manipulation &amp; data cleaning</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Rectangle 32">
            <a:extLst>
              <a:ext uri="{FF2B5EF4-FFF2-40B4-BE49-F238E27FC236}">
                <a16:creationId xmlns:a16="http://schemas.microsoft.com/office/drawing/2014/main" id="{D252C5CF-CF79-1946-7178-839DA0FAE227}"/>
              </a:ext>
            </a:extLst>
          </p:cNvPr>
          <p:cNvSpPr/>
          <p:nvPr/>
        </p:nvSpPr>
        <p:spPr>
          <a:xfrm>
            <a:off x="7235008" y="5134986"/>
            <a:ext cx="1052050" cy="999741"/>
          </a:xfrm>
          <a:prstGeom prst="rect">
            <a:avLst/>
          </a:prstGeom>
          <a:ln w="38100">
            <a:solidFill>
              <a:schemeClr val="accent6">
                <a:lumMod val="75000"/>
              </a:schemeClr>
            </a:solidFill>
            <a:prstDash val="lgDashDotDot"/>
          </a:ln>
        </p:spPr>
        <p:style>
          <a:lnRef idx="2">
            <a:schemeClr val="accent2"/>
          </a:lnRef>
          <a:fillRef idx="1">
            <a:schemeClr val="lt1"/>
          </a:fillRef>
          <a:effectRef idx="0">
            <a:schemeClr val="accent2"/>
          </a:effectRef>
          <a:fontRef idx="minor">
            <a:schemeClr val="dk1"/>
          </a:fontRef>
        </p:style>
        <p:txBody>
          <a:bodyPr rtlCol="0" anchor="ctr"/>
          <a:lstStyle/>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Loading data  to server &amp; Interactive dashboards </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58444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B5A24-69A3-7FA3-4E77-394DD108654E}"/>
              </a:ext>
            </a:extLst>
          </p:cNvPr>
          <p:cNvSpPr txBox="1">
            <a:spLocks/>
          </p:cNvSpPr>
          <p:nvPr/>
        </p:nvSpPr>
        <p:spPr>
          <a:xfrm>
            <a:off x="838200" y="365126"/>
            <a:ext cx="10515600" cy="87374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9600" b="1" i="0" kern="1200" cap="all" spc="300" baseline="0">
                <a:ln w="28575">
                  <a:solidFill>
                    <a:schemeClr val="tx1"/>
                  </a:solidFill>
                </a:ln>
                <a:noFill/>
                <a:latin typeface="+mj-lt"/>
                <a:ea typeface="+mj-ea"/>
                <a:cs typeface="Arial" panose="020B0604020202020204" pitchFamily="34" charset="0"/>
              </a:defRPr>
            </a:lvl1pPr>
          </a:lstStyle>
          <a:p>
            <a:pPr algn="ctr"/>
            <a:r>
              <a:rPr lang="en-IN" sz="6600" b="0" cap="none" spc="0" dirty="0">
                <a:ln w="0"/>
                <a:solidFill>
                  <a:schemeClr val="tx1"/>
                </a:solidFill>
                <a:effectLst>
                  <a:outerShdw blurRad="38100" dist="19050" dir="2700000" algn="tl" rotWithShape="0">
                    <a:schemeClr val="dk1">
                      <a:alpha val="40000"/>
                    </a:schemeClr>
                  </a:outerShdw>
                </a:effectLst>
                <a:latin typeface="Algerian" panose="04020705040A02060702" pitchFamily="82" charset="0"/>
              </a:rPr>
              <a:t>Original Data</a:t>
            </a:r>
          </a:p>
        </p:txBody>
      </p:sp>
      <p:pic>
        <p:nvPicPr>
          <p:cNvPr id="29" name="Content Placeholder 28">
            <a:extLst>
              <a:ext uri="{FF2B5EF4-FFF2-40B4-BE49-F238E27FC236}">
                <a16:creationId xmlns:a16="http://schemas.microsoft.com/office/drawing/2014/main" id="{2E58A759-94CE-2D16-BF60-686E3A80C0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3293" y="4360607"/>
            <a:ext cx="2912708" cy="522795"/>
          </a:xfrm>
          <a:prstGeom prst="rect">
            <a:avLst/>
          </a:prstGeom>
          <a:scene3d>
            <a:camera prst="orthographicFront"/>
            <a:lightRig rig="threePt" dir="t"/>
          </a:scene3d>
          <a:sp3d>
            <a:bevelT w="139700" h="139700" prst="divot"/>
          </a:sp3d>
        </p:spPr>
      </p:pic>
      <p:sp>
        <p:nvSpPr>
          <p:cNvPr id="8" name="Rectangle 7">
            <a:extLst>
              <a:ext uri="{FF2B5EF4-FFF2-40B4-BE49-F238E27FC236}">
                <a16:creationId xmlns:a16="http://schemas.microsoft.com/office/drawing/2014/main" id="{7EBDE71C-6214-B3CE-6465-EB76AFFCA9C0}"/>
              </a:ext>
            </a:extLst>
          </p:cNvPr>
          <p:cNvSpPr/>
          <p:nvPr/>
        </p:nvSpPr>
        <p:spPr>
          <a:xfrm>
            <a:off x="1214284" y="1514168"/>
            <a:ext cx="1297858" cy="560438"/>
          </a:xfrm>
          <a:prstGeom prst="rect">
            <a:avLst/>
          </a:prstGeom>
          <a:solidFill>
            <a:schemeClr val="accent2">
              <a:lumMod val="50000"/>
            </a:schemeClr>
          </a:solidFill>
          <a:ln>
            <a:solidFill>
              <a:srgbClr val="002060"/>
            </a:solidFill>
          </a:ln>
          <a:effectLst>
            <a:innerShdw blurRad="63500" dist="50800" dir="16200000">
              <a:prstClr val="black">
                <a:alpha val="50000"/>
              </a:prstClr>
            </a:innerShdw>
            <a:reflection blurRad="6350" stA="52000" endA="300" endPos="35000" dir="5400000" sy="-100000" algn="bl" rotWithShape="0"/>
          </a:effectLst>
          <a:scene3d>
            <a:camera prst="orthographicFront"/>
            <a:lightRig rig="threePt" dir="t"/>
          </a:scene3d>
          <a:sp3d>
            <a:bevelT prst="relaxedInset"/>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solidFill>
                  <a:schemeClr val="bg1"/>
                </a:solidFill>
              </a:rPr>
              <a:t>Data Over View</a:t>
            </a:r>
          </a:p>
        </p:txBody>
      </p:sp>
      <p:sp>
        <p:nvSpPr>
          <p:cNvPr id="9" name="Rectangle 8">
            <a:extLst>
              <a:ext uri="{FF2B5EF4-FFF2-40B4-BE49-F238E27FC236}">
                <a16:creationId xmlns:a16="http://schemas.microsoft.com/office/drawing/2014/main" id="{A806CB18-119C-EE90-041A-B35D19475445}"/>
              </a:ext>
            </a:extLst>
          </p:cNvPr>
          <p:cNvSpPr/>
          <p:nvPr/>
        </p:nvSpPr>
        <p:spPr>
          <a:xfrm>
            <a:off x="3372465" y="1514168"/>
            <a:ext cx="7482348" cy="717755"/>
          </a:xfrm>
          <a:prstGeom prst="rect">
            <a:avLst/>
          </a:prstGeom>
          <a:solidFill>
            <a:srgbClr val="DBD7FD">
              <a:alpha val="20000"/>
            </a:srgbClr>
          </a:solidFill>
          <a:scene3d>
            <a:camera prst="perspectiveAbove"/>
            <a:lightRig rig="threePt" dir="t"/>
          </a:scene3d>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IN" dirty="0"/>
              <a:t>Data consists of 99441 orders</a:t>
            </a:r>
          </a:p>
          <a:p>
            <a:pPr marL="285750" indent="-285750">
              <a:buFont typeface="Arial" panose="020B0604020202020204" pitchFamily="34" charset="0"/>
              <a:buChar char="•"/>
            </a:pPr>
            <a:r>
              <a:rPr lang="en-IN" dirty="0"/>
              <a:t>9 CSV files with 120 MB of storage</a:t>
            </a:r>
          </a:p>
        </p:txBody>
      </p:sp>
      <p:sp>
        <p:nvSpPr>
          <p:cNvPr id="10" name="Rectangle 9">
            <a:extLst>
              <a:ext uri="{FF2B5EF4-FFF2-40B4-BE49-F238E27FC236}">
                <a16:creationId xmlns:a16="http://schemas.microsoft.com/office/drawing/2014/main" id="{3F39E4CE-875D-3547-AA92-FECA53F0620F}"/>
              </a:ext>
            </a:extLst>
          </p:cNvPr>
          <p:cNvSpPr/>
          <p:nvPr/>
        </p:nvSpPr>
        <p:spPr>
          <a:xfrm>
            <a:off x="1214284" y="2349909"/>
            <a:ext cx="1297858" cy="684469"/>
          </a:xfrm>
          <a:prstGeom prst="rect">
            <a:avLst/>
          </a:prstGeom>
          <a:solidFill>
            <a:schemeClr val="accent2">
              <a:lumMod val="50000"/>
            </a:schemeClr>
          </a:solidFill>
          <a:ln>
            <a:solidFill>
              <a:srgbClr val="002060"/>
            </a:solidFill>
          </a:ln>
          <a:effectLst>
            <a:innerShdw blurRad="63500" dist="50800" dir="16200000">
              <a:prstClr val="black">
                <a:alpha val="50000"/>
              </a:prstClr>
            </a:innerShdw>
            <a:reflection blurRad="6350" stA="52000" endA="300" endPos="35000" dir="5400000" sy="-100000" algn="bl" rotWithShape="0"/>
          </a:effectLst>
          <a:scene3d>
            <a:camera prst="orthographicFront"/>
            <a:lightRig rig="threePt" dir="t"/>
          </a:scene3d>
          <a:sp3d>
            <a:bevelT prst="relaxedInset"/>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solidFill>
                  <a:schemeClr val="bg1"/>
                </a:solidFill>
              </a:rPr>
              <a:t>Repetitive columns are seen </a:t>
            </a:r>
          </a:p>
        </p:txBody>
      </p:sp>
      <p:sp>
        <p:nvSpPr>
          <p:cNvPr id="11" name="Rectangle 10">
            <a:extLst>
              <a:ext uri="{FF2B5EF4-FFF2-40B4-BE49-F238E27FC236}">
                <a16:creationId xmlns:a16="http://schemas.microsoft.com/office/drawing/2014/main" id="{B800C880-3094-36F6-C0EE-32EF9ACDBE87}"/>
              </a:ext>
            </a:extLst>
          </p:cNvPr>
          <p:cNvSpPr/>
          <p:nvPr/>
        </p:nvSpPr>
        <p:spPr>
          <a:xfrm>
            <a:off x="1214284" y="3309681"/>
            <a:ext cx="1297858" cy="775622"/>
          </a:xfrm>
          <a:prstGeom prst="rect">
            <a:avLst/>
          </a:prstGeom>
          <a:solidFill>
            <a:schemeClr val="accent2">
              <a:lumMod val="50000"/>
            </a:schemeClr>
          </a:solidFill>
          <a:ln>
            <a:solidFill>
              <a:srgbClr val="002060"/>
            </a:solidFill>
          </a:ln>
          <a:effectLst>
            <a:innerShdw blurRad="63500" dist="50800" dir="16200000">
              <a:prstClr val="black">
                <a:alpha val="50000"/>
              </a:prstClr>
            </a:innerShdw>
            <a:reflection blurRad="6350" stA="52000" endA="300" endPos="35000" dir="5400000" sy="-100000" algn="bl" rotWithShape="0"/>
          </a:effectLst>
          <a:scene3d>
            <a:camera prst="orthographicFront"/>
            <a:lightRig rig="threePt" dir="t"/>
          </a:scene3d>
          <a:sp3d>
            <a:bevelT prst="relaxedInset"/>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solidFill>
                  <a:schemeClr val="bg1"/>
                </a:solidFill>
              </a:rPr>
              <a:t>Too large file sizes to  merge</a:t>
            </a:r>
          </a:p>
        </p:txBody>
      </p:sp>
      <p:sp>
        <p:nvSpPr>
          <p:cNvPr id="12" name="Rectangle 11">
            <a:extLst>
              <a:ext uri="{FF2B5EF4-FFF2-40B4-BE49-F238E27FC236}">
                <a16:creationId xmlns:a16="http://schemas.microsoft.com/office/drawing/2014/main" id="{47FC4910-6F79-191A-57D7-CE87A7FFBDD3}"/>
              </a:ext>
            </a:extLst>
          </p:cNvPr>
          <p:cNvSpPr/>
          <p:nvPr/>
        </p:nvSpPr>
        <p:spPr>
          <a:xfrm>
            <a:off x="1214284" y="4292907"/>
            <a:ext cx="1297858" cy="628138"/>
          </a:xfrm>
          <a:prstGeom prst="rect">
            <a:avLst/>
          </a:prstGeom>
          <a:solidFill>
            <a:schemeClr val="accent2">
              <a:lumMod val="50000"/>
            </a:schemeClr>
          </a:solidFill>
          <a:ln>
            <a:solidFill>
              <a:srgbClr val="002060"/>
            </a:solidFill>
          </a:ln>
          <a:effectLst>
            <a:innerShdw blurRad="63500" dist="50800" dir="16200000">
              <a:prstClr val="black">
                <a:alpha val="50000"/>
              </a:prstClr>
            </a:innerShdw>
            <a:reflection blurRad="6350" stA="52000" endA="300" endPos="35000" dir="5400000" sy="-100000" algn="bl" rotWithShape="0"/>
          </a:effectLst>
          <a:scene3d>
            <a:camera prst="orthographicFront"/>
            <a:lightRig rig="threePt" dir="t"/>
          </a:scene3d>
          <a:sp3d>
            <a:bevelT prst="relaxedInset"/>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dirty="0">
                <a:solidFill>
                  <a:schemeClr val="bg1"/>
                </a:solidFill>
              </a:rPr>
              <a:t>Underlying duplicates are difficult to merge</a:t>
            </a:r>
          </a:p>
        </p:txBody>
      </p:sp>
      <p:sp>
        <p:nvSpPr>
          <p:cNvPr id="13" name="Rectangle 12">
            <a:extLst>
              <a:ext uri="{FF2B5EF4-FFF2-40B4-BE49-F238E27FC236}">
                <a16:creationId xmlns:a16="http://schemas.microsoft.com/office/drawing/2014/main" id="{262B6909-3EEA-9A14-529F-893196356F64}"/>
              </a:ext>
            </a:extLst>
          </p:cNvPr>
          <p:cNvSpPr/>
          <p:nvPr/>
        </p:nvSpPr>
        <p:spPr>
          <a:xfrm>
            <a:off x="3321685" y="2340668"/>
            <a:ext cx="7482348" cy="820353"/>
          </a:xfrm>
          <a:prstGeom prst="rect">
            <a:avLst/>
          </a:prstGeom>
          <a:effectLst>
            <a:outerShdw blurRad="76200" dir="18900000" sy="23000" kx="-12000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endParaRPr lang="en-IN" dirty="0"/>
          </a:p>
        </p:txBody>
      </p:sp>
      <p:pic>
        <p:nvPicPr>
          <p:cNvPr id="15" name="Picture 14">
            <a:extLst>
              <a:ext uri="{FF2B5EF4-FFF2-40B4-BE49-F238E27FC236}">
                <a16:creationId xmlns:a16="http://schemas.microsoft.com/office/drawing/2014/main" id="{2FEB920A-B916-C83F-0D98-446F5F17E609}"/>
              </a:ext>
            </a:extLst>
          </p:cNvPr>
          <p:cNvPicPr>
            <a:picLocks noChangeAspect="1"/>
          </p:cNvPicPr>
          <p:nvPr/>
        </p:nvPicPr>
        <p:blipFill rotWithShape="1">
          <a:blip r:embed="rId3"/>
          <a:srcRect t="1" b="34154"/>
          <a:stretch/>
        </p:blipFill>
        <p:spPr>
          <a:xfrm>
            <a:off x="3321685" y="2349910"/>
            <a:ext cx="2823083" cy="760733"/>
          </a:xfrm>
          <a:prstGeom prst="rect">
            <a:avLst/>
          </a:prstGeom>
          <a:ln w="12700">
            <a:solidFill>
              <a:schemeClr val="tx1"/>
            </a:solidFill>
          </a:ln>
        </p:spPr>
      </p:pic>
      <p:pic>
        <p:nvPicPr>
          <p:cNvPr id="17" name="Picture 16">
            <a:extLst>
              <a:ext uri="{FF2B5EF4-FFF2-40B4-BE49-F238E27FC236}">
                <a16:creationId xmlns:a16="http://schemas.microsoft.com/office/drawing/2014/main" id="{F410C710-B10C-A3C9-5961-6FD74D65FBEA}"/>
              </a:ext>
            </a:extLst>
          </p:cNvPr>
          <p:cNvPicPr>
            <a:picLocks noChangeAspect="1"/>
          </p:cNvPicPr>
          <p:nvPr/>
        </p:nvPicPr>
        <p:blipFill>
          <a:blip r:embed="rId2"/>
          <a:stretch>
            <a:fillRect/>
          </a:stretch>
        </p:blipFill>
        <p:spPr>
          <a:xfrm>
            <a:off x="7708489" y="2358812"/>
            <a:ext cx="3095543" cy="760733"/>
          </a:xfrm>
          <a:prstGeom prst="rect">
            <a:avLst/>
          </a:prstGeom>
          <a:ln w="12700">
            <a:solidFill>
              <a:schemeClr val="tx1"/>
            </a:solidFill>
          </a:ln>
        </p:spPr>
      </p:pic>
      <p:sp>
        <p:nvSpPr>
          <p:cNvPr id="18" name="TextBox 17">
            <a:extLst>
              <a:ext uri="{FF2B5EF4-FFF2-40B4-BE49-F238E27FC236}">
                <a16:creationId xmlns:a16="http://schemas.microsoft.com/office/drawing/2014/main" id="{1976B4B1-88F0-D507-955D-D94BF302BC32}"/>
              </a:ext>
            </a:extLst>
          </p:cNvPr>
          <p:cNvSpPr txBox="1"/>
          <p:nvPr/>
        </p:nvSpPr>
        <p:spPr>
          <a:xfrm>
            <a:off x="5078358" y="2368520"/>
            <a:ext cx="1036320" cy="689903"/>
          </a:xfrm>
          <a:prstGeom prst="rect">
            <a:avLst/>
          </a:prstGeom>
          <a:noFill/>
          <a:ln>
            <a:solidFill>
              <a:srgbClr val="FF0000"/>
            </a:solidFill>
          </a:ln>
        </p:spPr>
        <p:txBody>
          <a:bodyPr wrap="square" rtlCol="0">
            <a:spAutoFit/>
          </a:bodyPr>
          <a:lstStyle/>
          <a:p>
            <a:endParaRPr lang="en-IN" dirty="0"/>
          </a:p>
        </p:txBody>
      </p:sp>
      <p:sp>
        <p:nvSpPr>
          <p:cNvPr id="19" name="TextBox 18">
            <a:extLst>
              <a:ext uri="{FF2B5EF4-FFF2-40B4-BE49-F238E27FC236}">
                <a16:creationId xmlns:a16="http://schemas.microsoft.com/office/drawing/2014/main" id="{CCB630D8-105B-CA55-1979-D6A92AD3CB4F}"/>
              </a:ext>
            </a:extLst>
          </p:cNvPr>
          <p:cNvSpPr txBox="1"/>
          <p:nvPr/>
        </p:nvSpPr>
        <p:spPr>
          <a:xfrm>
            <a:off x="7887914" y="2455417"/>
            <a:ext cx="396240" cy="625474"/>
          </a:xfrm>
          <a:prstGeom prst="rect">
            <a:avLst/>
          </a:prstGeom>
          <a:solidFill>
            <a:srgbClr val="FBC4FC">
              <a:alpha val="25098"/>
            </a:srgbClr>
          </a:solidFill>
          <a:ln>
            <a:solidFill>
              <a:srgbClr val="C00000"/>
            </a:solidFill>
          </a:ln>
        </p:spPr>
        <p:txBody>
          <a:bodyPr wrap="square" rtlCol="0">
            <a:spAutoFit/>
          </a:bodyPr>
          <a:lstStyle/>
          <a:p>
            <a:endParaRPr lang="en-IN" dirty="0"/>
          </a:p>
        </p:txBody>
      </p:sp>
      <p:sp>
        <p:nvSpPr>
          <p:cNvPr id="20" name="TextBox 19">
            <a:extLst>
              <a:ext uri="{FF2B5EF4-FFF2-40B4-BE49-F238E27FC236}">
                <a16:creationId xmlns:a16="http://schemas.microsoft.com/office/drawing/2014/main" id="{6B0FBA57-82B1-DD7D-F77E-1ADCA4A566FB}"/>
              </a:ext>
            </a:extLst>
          </p:cNvPr>
          <p:cNvSpPr txBox="1"/>
          <p:nvPr/>
        </p:nvSpPr>
        <p:spPr>
          <a:xfrm>
            <a:off x="9063624" y="2349910"/>
            <a:ext cx="1640951" cy="665859"/>
          </a:xfrm>
          <a:prstGeom prst="rect">
            <a:avLst/>
          </a:prstGeom>
          <a:solidFill>
            <a:srgbClr val="FBC4FC">
              <a:alpha val="25098"/>
            </a:srgbClr>
          </a:solidFill>
          <a:ln>
            <a:solidFill>
              <a:srgbClr val="C00000"/>
            </a:solidFill>
          </a:ln>
        </p:spPr>
        <p:txBody>
          <a:bodyPr wrap="square" rtlCol="0">
            <a:spAutoFit/>
          </a:bodyPr>
          <a:lstStyle/>
          <a:p>
            <a:endParaRPr lang="en-IN" dirty="0"/>
          </a:p>
        </p:txBody>
      </p:sp>
      <p:sp>
        <p:nvSpPr>
          <p:cNvPr id="21" name="TextBox 20">
            <a:extLst>
              <a:ext uri="{FF2B5EF4-FFF2-40B4-BE49-F238E27FC236}">
                <a16:creationId xmlns:a16="http://schemas.microsoft.com/office/drawing/2014/main" id="{FF5D0C44-BC66-53BD-D2A2-EBF0062C75A1}"/>
              </a:ext>
            </a:extLst>
          </p:cNvPr>
          <p:cNvSpPr txBox="1"/>
          <p:nvPr/>
        </p:nvSpPr>
        <p:spPr>
          <a:xfrm>
            <a:off x="6146284" y="2646291"/>
            <a:ext cx="747863" cy="40011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IN" sz="1000" dirty="0"/>
              <a:t>Customer File</a:t>
            </a:r>
          </a:p>
        </p:txBody>
      </p:sp>
      <p:sp>
        <p:nvSpPr>
          <p:cNvPr id="22" name="TextBox 21">
            <a:extLst>
              <a:ext uri="{FF2B5EF4-FFF2-40B4-BE49-F238E27FC236}">
                <a16:creationId xmlns:a16="http://schemas.microsoft.com/office/drawing/2014/main" id="{A618EDA2-B485-0B41-775D-23E130718185}"/>
              </a:ext>
            </a:extLst>
          </p:cNvPr>
          <p:cNvSpPr txBox="1"/>
          <p:nvPr/>
        </p:nvSpPr>
        <p:spPr>
          <a:xfrm>
            <a:off x="6954311" y="2349910"/>
            <a:ext cx="724088" cy="40011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IN" sz="1000" dirty="0"/>
              <a:t>Geo-Location</a:t>
            </a:r>
          </a:p>
        </p:txBody>
      </p:sp>
      <p:sp>
        <p:nvSpPr>
          <p:cNvPr id="23" name="Rectangle 22">
            <a:extLst>
              <a:ext uri="{FF2B5EF4-FFF2-40B4-BE49-F238E27FC236}">
                <a16:creationId xmlns:a16="http://schemas.microsoft.com/office/drawing/2014/main" id="{CF1FB461-4358-A6ED-A5ED-4570D2A933FF}"/>
              </a:ext>
            </a:extLst>
          </p:cNvPr>
          <p:cNvSpPr/>
          <p:nvPr/>
        </p:nvSpPr>
        <p:spPr>
          <a:xfrm>
            <a:off x="3183292" y="3497826"/>
            <a:ext cx="1297858" cy="560438"/>
          </a:xfrm>
          <a:prstGeom prst="rect">
            <a:avLst/>
          </a:prstGeom>
          <a:solidFill>
            <a:schemeClr val="accent2">
              <a:lumMod val="50000"/>
            </a:schemeClr>
          </a:solidFill>
          <a:ln>
            <a:solidFill>
              <a:srgbClr val="002060"/>
            </a:solidFill>
          </a:ln>
          <a:effectLst>
            <a:innerShdw blurRad="63500" dist="50800" dir="16200000">
              <a:prstClr val="black">
                <a:alpha val="50000"/>
              </a:prstClr>
            </a:innerShdw>
            <a:reflection blurRad="6350" stA="52000" endA="300" endPos="35000" dir="5400000" sy="-100000" algn="bl" rotWithShape="0"/>
          </a:effectLst>
          <a:scene3d>
            <a:camera prst="orthographicFront"/>
            <a:lightRig rig="threePt" dir="t"/>
          </a:scene3d>
          <a:sp3d>
            <a:bevelT prst="relaxedInset"/>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solidFill>
                  <a:schemeClr val="bg1"/>
                </a:solidFill>
              </a:rPr>
              <a:t>Different Languages</a:t>
            </a:r>
          </a:p>
        </p:txBody>
      </p:sp>
      <p:pic>
        <p:nvPicPr>
          <p:cNvPr id="26" name="Picture 25">
            <a:extLst>
              <a:ext uri="{FF2B5EF4-FFF2-40B4-BE49-F238E27FC236}">
                <a16:creationId xmlns:a16="http://schemas.microsoft.com/office/drawing/2014/main" id="{B108E66A-304F-7EA5-A6F2-782183408344}"/>
              </a:ext>
            </a:extLst>
          </p:cNvPr>
          <p:cNvPicPr>
            <a:picLocks noChangeAspect="1"/>
          </p:cNvPicPr>
          <p:nvPr/>
        </p:nvPicPr>
        <p:blipFill>
          <a:blip r:embed="rId4"/>
          <a:stretch>
            <a:fillRect/>
          </a:stretch>
        </p:blipFill>
        <p:spPr>
          <a:xfrm>
            <a:off x="5288575" y="3292338"/>
            <a:ext cx="4312355" cy="820353"/>
          </a:xfrm>
          <a:prstGeom prst="rect">
            <a:avLst/>
          </a:prstGeom>
          <a:ln>
            <a:solidFill>
              <a:schemeClr val="tx1">
                <a:lumMod val="65000"/>
                <a:lumOff val="35000"/>
              </a:schemeClr>
            </a:solidFill>
          </a:ln>
          <a:effectLst>
            <a:glow rad="63500">
              <a:schemeClr val="accent4">
                <a:satMod val="175000"/>
                <a:alpha val="40000"/>
              </a:schemeClr>
            </a:glow>
          </a:effectLst>
          <a:scene3d>
            <a:camera prst="perspectiveRight"/>
            <a:lightRig rig="threePt" dir="t"/>
          </a:scene3d>
        </p:spPr>
      </p:pic>
      <p:sp>
        <p:nvSpPr>
          <p:cNvPr id="27" name="TextBox 26">
            <a:extLst>
              <a:ext uri="{FF2B5EF4-FFF2-40B4-BE49-F238E27FC236}">
                <a16:creationId xmlns:a16="http://schemas.microsoft.com/office/drawing/2014/main" id="{CF64B021-9F5B-6485-A8BF-9295EE865C20}"/>
              </a:ext>
            </a:extLst>
          </p:cNvPr>
          <p:cNvSpPr txBox="1"/>
          <p:nvPr/>
        </p:nvSpPr>
        <p:spPr>
          <a:xfrm>
            <a:off x="5415903" y="3413132"/>
            <a:ext cx="1697736" cy="663918"/>
          </a:xfrm>
          <a:prstGeom prst="rect">
            <a:avLst/>
          </a:prstGeom>
          <a:noFill/>
          <a:ln>
            <a:solidFill>
              <a:schemeClr val="tx1">
                <a:lumMod val="75000"/>
                <a:lumOff val="25000"/>
              </a:schemeClr>
            </a:solidFill>
          </a:ln>
        </p:spPr>
        <p:txBody>
          <a:bodyPr wrap="square" rtlCol="0">
            <a:spAutoFit/>
          </a:bodyPr>
          <a:lstStyle/>
          <a:p>
            <a:endParaRPr lang="en-IN" dirty="0"/>
          </a:p>
        </p:txBody>
      </p:sp>
      <p:sp>
        <p:nvSpPr>
          <p:cNvPr id="30" name="TextBox 29">
            <a:extLst>
              <a:ext uri="{FF2B5EF4-FFF2-40B4-BE49-F238E27FC236}">
                <a16:creationId xmlns:a16="http://schemas.microsoft.com/office/drawing/2014/main" id="{6DEB200C-4FE2-A167-8AA1-FFB2C968E0D4}"/>
              </a:ext>
            </a:extLst>
          </p:cNvPr>
          <p:cNvSpPr txBox="1"/>
          <p:nvPr/>
        </p:nvSpPr>
        <p:spPr>
          <a:xfrm>
            <a:off x="4481150" y="4423432"/>
            <a:ext cx="1614850" cy="369332"/>
          </a:xfrm>
          <a:prstGeom prst="rect">
            <a:avLst/>
          </a:prstGeom>
          <a:solidFill>
            <a:srgbClr val="FBE5D6">
              <a:alpha val="50196"/>
            </a:srgbClr>
          </a:solidFill>
          <a:ln>
            <a:solidFill>
              <a:schemeClr val="accent4">
                <a:lumMod val="50000"/>
              </a:schemeClr>
            </a:solidFill>
          </a:ln>
        </p:spPr>
        <p:txBody>
          <a:bodyPr wrap="square" rtlCol="0">
            <a:spAutoFit/>
          </a:bodyPr>
          <a:lstStyle/>
          <a:p>
            <a:endParaRPr lang="en-IN" dirty="0"/>
          </a:p>
        </p:txBody>
      </p:sp>
      <p:sp>
        <p:nvSpPr>
          <p:cNvPr id="31" name="TextBox 30">
            <a:extLst>
              <a:ext uri="{FF2B5EF4-FFF2-40B4-BE49-F238E27FC236}">
                <a16:creationId xmlns:a16="http://schemas.microsoft.com/office/drawing/2014/main" id="{97C216C3-A1F4-063B-48DB-9868F30B8724}"/>
              </a:ext>
            </a:extLst>
          </p:cNvPr>
          <p:cNvSpPr txBox="1"/>
          <p:nvPr/>
        </p:nvSpPr>
        <p:spPr>
          <a:xfrm>
            <a:off x="6272980" y="4233484"/>
            <a:ext cx="4531053" cy="707886"/>
          </a:xfrm>
          <a:prstGeom prst="rect">
            <a:avLst/>
          </a:prstGeom>
          <a:noFill/>
          <a:ln>
            <a:solidFill>
              <a:schemeClr val="tx1">
                <a:lumMod val="95000"/>
                <a:lumOff val="5000"/>
              </a:schemeClr>
            </a:solidFill>
          </a:ln>
          <a:effectLst>
            <a:glow rad="228600">
              <a:schemeClr val="accent1">
                <a:satMod val="175000"/>
                <a:alpha val="40000"/>
              </a:schemeClr>
            </a:glow>
            <a:outerShdw blurRad="50800" dist="38100" dir="18900000" algn="b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IN" sz="1000" dirty="0"/>
              <a:t>City &amp; State are seen in 2 data sets with customer city &amp; geolocation city they can’t be merged or deleted by removing duplicates </a:t>
            </a:r>
          </a:p>
          <a:p>
            <a:pPr marL="285750" indent="-285750">
              <a:buFont typeface="Arial" panose="020B0604020202020204" pitchFamily="34" charset="0"/>
              <a:buChar char="•"/>
            </a:pPr>
            <a:r>
              <a:rPr lang="en-IN" sz="1000" dirty="0"/>
              <a:t>In some cases for connecting a table like review dataset it required some other tables to be merged due to improper columns</a:t>
            </a:r>
          </a:p>
        </p:txBody>
      </p:sp>
      <p:sp>
        <p:nvSpPr>
          <p:cNvPr id="32" name="Rectangle 31">
            <a:extLst>
              <a:ext uri="{FF2B5EF4-FFF2-40B4-BE49-F238E27FC236}">
                <a16:creationId xmlns:a16="http://schemas.microsoft.com/office/drawing/2014/main" id="{B9393B46-CFBE-B8AA-5D33-FB991AA60F42}"/>
              </a:ext>
            </a:extLst>
          </p:cNvPr>
          <p:cNvSpPr/>
          <p:nvPr/>
        </p:nvSpPr>
        <p:spPr>
          <a:xfrm>
            <a:off x="1214284" y="5185890"/>
            <a:ext cx="1297858" cy="718380"/>
          </a:xfrm>
          <a:prstGeom prst="rect">
            <a:avLst/>
          </a:prstGeom>
          <a:solidFill>
            <a:schemeClr val="accent2">
              <a:lumMod val="50000"/>
            </a:schemeClr>
          </a:solidFill>
          <a:ln>
            <a:solidFill>
              <a:srgbClr val="002060"/>
            </a:solidFill>
          </a:ln>
          <a:effectLst>
            <a:innerShdw blurRad="63500" dist="50800" dir="16200000">
              <a:prstClr val="black">
                <a:alpha val="50000"/>
              </a:prstClr>
            </a:innerShdw>
            <a:reflection blurRad="6350" stA="52000" endA="300" endPos="35000" dir="5400000" sy="-100000" algn="bl" rotWithShape="0"/>
          </a:effectLst>
          <a:scene3d>
            <a:camera prst="orthographicFront"/>
            <a:lightRig rig="threePt" dir="t"/>
          </a:scene3d>
          <a:sp3d>
            <a:bevelT prst="relaxedInset"/>
          </a:sp3d>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dirty="0">
                <a:solidFill>
                  <a:schemeClr val="bg1"/>
                </a:solidFill>
              </a:rPr>
              <a:t>Scattered data with multiple files</a:t>
            </a:r>
          </a:p>
        </p:txBody>
      </p:sp>
      <p:pic>
        <p:nvPicPr>
          <p:cNvPr id="34" name="Picture 33">
            <a:extLst>
              <a:ext uri="{FF2B5EF4-FFF2-40B4-BE49-F238E27FC236}">
                <a16:creationId xmlns:a16="http://schemas.microsoft.com/office/drawing/2014/main" id="{2B702D40-7426-3C1B-C972-090A0A19CA2C}"/>
              </a:ext>
            </a:extLst>
          </p:cNvPr>
          <p:cNvPicPr>
            <a:picLocks noChangeAspect="1"/>
          </p:cNvPicPr>
          <p:nvPr/>
        </p:nvPicPr>
        <p:blipFill>
          <a:blip r:embed="rId5"/>
          <a:stretch>
            <a:fillRect/>
          </a:stretch>
        </p:blipFill>
        <p:spPr>
          <a:xfrm>
            <a:off x="3183293" y="5185890"/>
            <a:ext cx="3187028" cy="765781"/>
          </a:xfrm>
          <a:prstGeom prst="rect">
            <a:avLst/>
          </a:prstGeom>
          <a:ln>
            <a:solidFill>
              <a:schemeClr val="bg2">
                <a:lumMod val="25000"/>
              </a:schemeClr>
            </a:solidFill>
          </a:ln>
          <a:effectLst>
            <a:glow rad="228600">
              <a:schemeClr val="accent1">
                <a:satMod val="175000"/>
                <a:alpha val="40000"/>
              </a:schemeClr>
            </a:glow>
            <a:outerShdw blurRad="50800" dist="38100" dir="18900000" algn="bl" rotWithShape="0">
              <a:prstClr val="black">
                <a:alpha val="40000"/>
              </a:prstClr>
            </a:outerShdw>
          </a:effectLst>
        </p:spPr>
      </p:pic>
      <p:pic>
        <p:nvPicPr>
          <p:cNvPr id="36" name="Picture 35">
            <a:extLst>
              <a:ext uri="{FF2B5EF4-FFF2-40B4-BE49-F238E27FC236}">
                <a16:creationId xmlns:a16="http://schemas.microsoft.com/office/drawing/2014/main" id="{4A4944BF-5CCF-5B6D-E3EE-BBC04A0037CF}"/>
              </a:ext>
            </a:extLst>
          </p:cNvPr>
          <p:cNvPicPr>
            <a:picLocks noChangeAspect="1"/>
          </p:cNvPicPr>
          <p:nvPr/>
        </p:nvPicPr>
        <p:blipFill>
          <a:blip r:embed="rId6"/>
          <a:stretch>
            <a:fillRect/>
          </a:stretch>
        </p:blipFill>
        <p:spPr>
          <a:xfrm>
            <a:off x="6748272" y="5185890"/>
            <a:ext cx="3614928" cy="772147"/>
          </a:xfrm>
          <a:prstGeom prst="rect">
            <a:avLst/>
          </a:prstGeom>
          <a:ln>
            <a:solidFill>
              <a:schemeClr val="bg2">
                <a:lumMod val="25000"/>
              </a:schemeClr>
            </a:solidFill>
          </a:ln>
          <a:effectLst>
            <a:glow rad="228600">
              <a:schemeClr val="accent1">
                <a:satMod val="175000"/>
                <a:alpha val="40000"/>
              </a:schemeClr>
            </a:glow>
            <a:outerShdw blurRad="50800" dist="38100" dir="18900000" algn="bl" rotWithShape="0">
              <a:prstClr val="black">
                <a:alpha val="40000"/>
              </a:prstClr>
            </a:outerShdw>
          </a:effectLst>
        </p:spPr>
      </p:pic>
    </p:spTree>
    <p:extLst>
      <p:ext uri="{BB962C8B-B14F-4D97-AF65-F5344CB8AC3E}">
        <p14:creationId xmlns:p14="http://schemas.microsoft.com/office/powerpoint/2010/main" val="2214401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9849B3-EA30-320A-18D2-FAF46935FD5A}"/>
              </a:ext>
            </a:extLst>
          </p:cNvPr>
          <p:cNvSpPr>
            <a:spLocks noGrp="1"/>
          </p:cNvSpPr>
          <p:nvPr>
            <p:ph type="body" idx="1"/>
          </p:nvPr>
        </p:nvSpPr>
        <p:spPr>
          <a:xfrm>
            <a:off x="501446" y="1435511"/>
            <a:ext cx="6164826" cy="2113934"/>
          </a:xfrm>
        </p:spPr>
        <p:txBody>
          <a:bodyPr/>
          <a:lstStyle/>
          <a:p>
            <a:r>
              <a:rPr lang="en-IN" dirty="0"/>
              <a:t>          </a:t>
            </a:r>
          </a:p>
        </p:txBody>
      </p:sp>
      <p:pic>
        <p:nvPicPr>
          <p:cNvPr id="29" name="Picture 28">
            <a:extLst>
              <a:ext uri="{FF2B5EF4-FFF2-40B4-BE49-F238E27FC236}">
                <a16:creationId xmlns:a16="http://schemas.microsoft.com/office/drawing/2014/main" id="{08E68FF6-368A-B147-A197-0FC5AF7EE3DB}"/>
              </a:ext>
            </a:extLst>
          </p:cNvPr>
          <p:cNvPicPr>
            <a:picLocks noChangeAspect="1"/>
          </p:cNvPicPr>
          <p:nvPr/>
        </p:nvPicPr>
        <p:blipFill>
          <a:blip r:embed="rId2"/>
          <a:stretch>
            <a:fillRect/>
          </a:stretch>
        </p:blipFill>
        <p:spPr>
          <a:xfrm>
            <a:off x="737089" y="1115241"/>
            <a:ext cx="4893195" cy="1381480"/>
          </a:xfrm>
          <a:prstGeom prst="rect">
            <a:avLst/>
          </a:prstGeom>
          <a:ln>
            <a:noFill/>
          </a:ln>
          <a:effectLst>
            <a:outerShdw blurRad="190500" algn="tl" rotWithShape="0">
              <a:srgbClr val="000000">
                <a:alpha val="70000"/>
              </a:srgbClr>
            </a:outerShdw>
          </a:effectLst>
        </p:spPr>
      </p:pic>
      <p:graphicFrame>
        <p:nvGraphicFramePr>
          <p:cNvPr id="43" name="Table 42">
            <a:extLst>
              <a:ext uri="{FF2B5EF4-FFF2-40B4-BE49-F238E27FC236}">
                <a16:creationId xmlns:a16="http://schemas.microsoft.com/office/drawing/2014/main" id="{DA84B368-5323-DF18-3EF3-C53C8B72FDF7}"/>
              </a:ext>
            </a:extLst>
          </p:cNvPr>
          <p:cNvGraphicFramePr>
            <a:graphicFrameLocks noGrp="1"/>
          </p:cNvGraphicFramePr>
          <p:nvPr>
            <p:extLst>
              <p:ext uri="{D42A27DB-BD31-4B8C-83A1-F6EECF244321}">
                <p14:modId xmlns:p14="http://schemas.microsoft.com/office/powerpoint/2010/main" val="3309411494"/>
              </p:ext>
            </p:extLst>
          </p:nvPr>
        </p:nvGraphicFramePr>
        <p:xfrm>
          <a:off x="438858" y="2608064"/>
          <a:ext cx="7423349" cy="3811362"/>
        </p:xfrm>
        <a:graphic>
          <a:graphicData uri="http://schemas.openxmlformats.org/drawingml/2006/table">
            <a:tbl>
              <a:tblPr firstRow="1" bandRow="1">
                <a:tableStyleId>{35758FB7-9AC5-4552-8A53-C91805E547FA}</a:tableStyleId>
              </a:tblPr>
              <a:tblGrid>
                <a:gridCol w="2983151">
                  <a:extLst>
                    <a:ext uri="{9D8B030D-6E8A-4147-A177-3AD203B41FA5}">
                      <a16:colId xmlns:a16="http://schemas.microsoft.com/office/drawing/2014/main" val="746597987"/>
                    </a:ext>
                  </a:extLst>
                </a:gridCol>
                <a:gridCol w="4440198">
                  <a:extLst>
                    <a:ext uri="{9D8B030D-6E8A-4147-A177-3AD203B41FA5}">
                      <a16:colId xmlns:a16="http://schemas.microsoft.com/office/drawing/2014/main" val="2706265397"/>
                    </a:ext>
                  </a:extLst>
                </a:gridCol>
              </a:tblGrid>
              <a:tr h="4683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De-brief of ETL Process</a:t>
                      </a:r>
                    </a:p>
                  </a:txBody>
                  <a:tcPr/>
                </a:tc>
                <a:tc>
                  <a:txBody>
                    <a:bodyPr/>
                    <a:lstStyle/>
                    <a:p>
                      <a:endParaRPr lang="en-IN" dirty="0"/>
                    </a:p>
                  </a:txBody>
                  <a:tcPr/>
                </a:tc>
                <a:extLst>
                  <a:ext uri="{0D108BD9-81ED-4DB2-BD59-A6C34878D82A}">
                    <a16:rowId xmlns:a16="http://schemas.microsoft.com/office/drawing/2014/main" val="810719438"/>
                  </a:ext>
                </a:extLst>
              </a:tr>
              <a:tr h="468323">
                <a:tc>
                  <a:txBody>
                    <a:bodyPr/>
                    <a:lstStyle/>
                    <a:p>
                      <a:r>
                        <a:rPr lang="en-IN" dirty="0"/>
                        <a:t>Step 1</a:t>
                      </a:r>
                    </a:p>
                  </a:txBody>
                  <a:tcPr/>
                </a:tc>
                <a:tc>
                  <a:txBody>
                    <a:bodyPr/>
                    <a:lstStyle/>
                    <a:p>
                      <a:r>
                        <a:rPr lang="en-IN" dirty="0"/>
                        <a:t>Extract, rename and reorder the columns</a:t>
                      </a:r>
                    </a:p>
                  </a:txBody>
                  <a:tcPr/>
                </a:tc>
                <a:extLst>
                  <a:ext uri="{0D108BD9-81ED-4DB2-BD59-A6C34878D82A}">
                    <a16:rowId xmlns:a16="http://schemas.microsoft.com/office/drawing/2014/main" val="87167743"/>
                  </a:ext>
                </a:extLst>
              </a:tr>
              <a:tr h="468323">
                <a:tc>
                  <a:txBody>
                    <a:bodyPr/>
                    <a:lstStyle/>
                    <a:p>
                      <a:r>
                        <a:rPr lang="en-IN" dirty="0"/>
                        <a:t>Step 2</a:t>
                      </a:r>
                    </a:p>
                  </a:txBody>
                  <a:tcPr/>
                </a:tc>
                <a:tc>
                  <a:txBody>
                    <a:bodyPr/>
                    <a:lstStyle/>
                    <a:p>
                      <a:r>
                        <a:rPr lang="en-IN" dirty="0"/>
                        <a:t>Get the relevant data by merging datasets</a:t>
                      </a:r>
                    </a:p>
                  </a:txBody>
                  <a:tcPr/>
                </a:tc>
                <a:extLst>
                  <a:ext uri="{0D108BD9-81ED-4DB2-BD59-A6C34878D82A}">
                    <a16:rowId xmlns:a16="http://schemas.microsoft.com/office/drawing/2014/main" val="2358429454"/>
                  </a:ext>
                </a:extLst>
              </a:tr>
              <a:tr h="267613">
                <a:tc>
                  <a:txBody>
                    <a:bodyPr/>
                    <a:lstStyle/>
                    <a:p>
                      <a:r>
                        <a:rPr lang="en-IN" dirty="0"/>
                        <a:t>Step 3</a:t>
                      </a:r>
                    </a:p>
                  </a:txBody>
                  <a:tcPr/>
                </a:tc>
                <a:tc>
                  <a:txBody>
                    <a:bodyPr/>
                    <a:lstStyle/>
                    <a:p>
                      <a:r>
                        <a:rPr lang="en-IN" dirty="0"/>
                        <a:t>Drop duplicate entries</a:t>
                      </a:r>
                    </a:p>
                  </a:txBody>
                  <a:tcPr/>
                </a:tc>
                <a:extLst>
                  <a:ext uri="{0D108BD9-81ED-4DB2-BD59-A6C34878D82A}">
                    <a16:rowId xmlns:a16="http://schemas.microsoft.com/office/drawing/2014/main" val="330769010"/>
                  </a:ext>
                </a:extLst>
              </a:tr>
              <a:tr h="468323">
                <a:tc>
                  <a:txBody>
                    <a:bodyPr/>
                    <a:lstStyle/>
                    <a:p>
                      <a:r>
                        <a:rPr lang="en-IN" dirty="0"/>
                        <a:t>Step 4</a:t>
                      </a:r>
                    </a:p>
                  </a:txBody>
                  <a:tcPr/>
                </a:tc>
                <a:tc>
                  <a:txBody>
                    <a:bodyPr/>
                    <a:lstStyle/>
                    <a:p>
                      <a:r>
                        <a:rPr lang="en-IN" dirty="0"/>
                        <a:t>Ensure unique and primary key columns in each table</a:t>
                      </a:r>
                    </a:p>
                  </a:txBody>
                  <a:tcPr/>
                </a:tc>
                <a:extLst>
                  <a:ext uri="{0D108BD9-81ED-4DB2-BD59-A6C34878D82A}">
                    <a16:rowId xmlns:a16="http://schemas.microsoft.com/office/drawing/2014/main" val="1297771598"/>
                  </a:ext>
                </a:extLst>
              </a:tr>
              <a:tr h="267613">
                <a:tc>
                  <a:txBody>
                    <a:bodyPr/>
                    <a:lstStyle/>
                    <a:p>
                      <a:r>
                        <a:rPr lang="en-IN" dirty="0"/>
                        <a:t>Step 5</a:t>
                      </a:r>
                    </a:p>
                  </a:txBody>
                  <a:tcPr/>
                </a:tc>
                <a:tc>
                  <a:txBody>
                    <a:bodyPr/>
                    <a:lstStyle/>
                    <a:p>
                      <a:r>
                        <a:rPr lang="en-IN" dirty="0"/>
                        <a:t>Construct variables</a:t>
                      </a:r>
                    </a:p>
                  </a:txBody>
                  <a:tcPr/>
                </a:tc>
                <a:extLst>
                  <a:ext uri="{0D108BD9-81ED-4DB2-BD59-A6C34878D82A}">
                    <a16:rowId xmlns:a16="http://schemas.microsoft.com/office/drawing/2014/main" val="361856182"/>
                  </a:ext>
                </a:extLst>
              </a:tr>
              <a:tr h="669033">
                <a:tc>
                  <a:txBody>
                    <a:bodyPr/>
                    <a:lstStyle/>
                    <a:p>
                      <a:r>
                        <a:rPr lang="en-IN" dirty="0"/>
                        <a:t>Step 6 </a:t>
                      </a:r>
                    </a:p>
                  </a:txBody>
                  <a:tcPr/>
                </a:tc>
                <a:tc>
                  <a:txBody>
                    <a:bodyPr/>
                    <a:lstStyle/>
                    <a:p>
                      <a:r>
                        <a:rPr lang="en-IN" dirty="0"/>
                        <a:t>Merge data sets and drop unnecessary columns and rename columns</a:t>
                      </a:r>
                    </a:p>
                  </a:txBody>
                  <a:tcPr/>
                </a:tc>
                <a:extLst>
                  <a:ext uri="{0D108BD9-81ED-4DB2-BD59-A6C34878D82A}">
                    <a16:rowId xmlns:a16="http://schemas.microsoft.com/office/drawing/2014/main" val="2331240208"/>
                  </a:ext>
                </a:extLst>
              </a:tr>
              <a:tr h="267613">
                <a:tc>
                  <a:txBody>
                    <a:bodyPr/>
                    <a:lstStyle/>
                    <a:p>
                      <a:r>
                        <a:rPr lang="en-IN" dirty="0"/>
                        <a:t>Step 7</a:t>
                      </a:r>
                    </a:p>
                  </a:txBody>
                  <a:tcPr/>
                </a:tc>
                <a:tc>
                  <a:txBody>
                    <a:bodyPr/>
                    <a:lstStyle/>
                    <a:p>
                      <a:r>
                        <a:rPr lang="en-IN" dirty="0"/>
                        <a:t>Change data types </a:t>
                      </a:r>
                    </a:p>
                  </a:txBody>
                  <a:tcPr/>
                </a:tc>
                <a:extLst>
                  <a:ext uri="{0D108BD9-81ED-4DB2-BD59-A6C34878D82A}">
                    <a16:rowId xmlns:a16="http://schemas.microsoft.com/office/drawing/2014/main" val="1953532497"/>
                  </a:ext>
                </a:extLst>
              </a:tr>
            </a:tbl>
          </a:graphicData>
        </a:graphic>
      </p:graphicFrame>
      <p:pic>
        <p:nvPicPr>
          <p:cNvPr id="46" name="Picture 45">
            <a:extLst>
              <a:ext uri="{FF2B5EF4-FFF2-40B4-BE49-F238E27FC236}">
                <a16:creationId xmlns:a16="http://schemas.microsoft.com/office/drawing/2014/main" id="{8C053CB8-C2BA-3947-7A3B-61282B4DFBDD}"/>
              </a:ext>
            </a:extLst>
          </p:cNvPr>
          <p:cNvPicPr>
            <a:picLocks noChangeAspect="1"/>
          </p:cNvPicPr>
          <p:nvPr/>
        </p:nvPicPr>
        <p:blipFill>
          <a:blip r:embed="rId3"/>
          <a:stretch>
            <a:fillRect/>
          </a:stretch>
        </p:blipFill>
        <p:spPr>
          <a:xfrm>
            <a:off x="7978121" y="3232065"/>
            <a:ext cx="3686496" cy="1869708"/>
          </a:xfrm>
          <a:prstGeom prst="rect">
            <a:avLst/>
          </a:prstGeom>
          <a:ln w="12700" cap="rnd">
            <a:solidFill>
              <a:schemeClr val="bg1">
                <a:lumMod val="95000"/>
              </a:schemeClr>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7" name="TextBox 46">
            <a:extLst>
              <a:ext uri="{FF2B5EF4-FFF2-40B4-BE49-F238E27FC236}">
                <a16:creationId xmlns:a16="http://schemas.microsoft.com/office/drawing/2014/main" id="{658BB2E6-74FF-56EB-559D-A8C2D07D8E89}"/>
              </a:ext>
            </a:extLst>
          </p:cNvPr>
          <p:cNvSpPr txBox="1"/>
          <p:nvPr/>
        </p:nvSpPr>
        <p:spPr>
          <a:xfrm>
            <a:off x="8004058" y="1592401"/>
            <a:ext cx="1058471" cy="1015663"/>
          </a:xfrm>
          <a:prstGeom prst="rect">
            <a:avLst/>
          </a:prstGeom>
          <a:solidFill>
            <a:schemeClr val="accent6">
              <a:lumMod val="20000"/>
              <a:lumOff val="80000"/>
            </a:schemeClr>
          </a:solidFill>
          <a:ln w="28575">
            <a:solidFill>
              <a:schemeClr val="accent6">
                <a:lumMod val="75000"/>
              </a:schemeClr>
            </a:solidFill>
            <a:prstDash val="dashDot"/>
          </a:ln>
          <a:scene3d>
            <a:camera prst="orthographicFront"/>
            <a:lightRig rig="threePt" dir="t"/>
          </a:scene3d>
          <a:sp3d>
            <a:bevelT prst="relaxedInset"/>
          </a:sp3d>
        </p:spPr>
        <p:txBody>
          <a:bodyPr wrap="square" rtlCol="0">
            <a:spAutoFit/>
          </a:bodyPr>
          <a:lstStyle/>
          <a:p>
            <a:r>
              <a:rPr lang="en-IN" sz="1200" dirty="0"/>
              <a:t>Added new column on cust_id in orders dataset</a:t>
            </a:r>
          </a:p>
        </p:txBody>
      </p:sp>
      <p:sp>
        <p:nvSpPr>
          <p:cNvPr id="48" name="TextBox 47">
            <a:extLst>
              <a:ext uri="{FF2B5EF4-FFF2-40B4-BE49-F238E27FC236}">
                <a16:creationId xmlns:a16="http://schemas.microsoft.com/office/drawing/2014/main" id="{C3C5642A-6B16-734B-1449-4E0B4388F631}"/>
              </a:ext>
            </a:extLst>
          </p:cNvPr>
          <p:cNvSpPr txBox="1"/>
          <p:nvPr/>
        </p:nvSpPr>
        <p:spPr>
          <a:xfrm>
            <a:off x="9944100" y="2146399"/>
            <a:ext cx="1058471" cy="738664"/>
          </a:xfrm>
          <a:custGeom>
            <a:avLst/>
            <a:gdLst>
              <a:gd name="connsiteX0" fmla="*/ 0 w 1058471"/>
              <a:gd name="connsiteY0" fmla="*/ 0 h 738664"/>
              <a:gd name="connsiteX1" fmla="*/ 518651 w 1058471"/>
              <a:gd name="connsiteY1" fmla="*/ 0 h 738664"/>
              <a:gd name="connsiteX2" fmla="*/ 1058471 w 1058471"/>
              <a:gd name="connsiteY2" fmla="*/ 0 h 738664"/>
              <a:gd name="connsiteX3" fmla="*/ 1058471 w 1058471"/>
              <a:gd name="connsiteY3" fmla="*/ 376719 h 738664"/>
              <a:gd name="connsiteX4" fmla="*/ 1058471 w 1058471"/>
              <a:gd name="connsiteY4" fmla="*/ 738664 h 738664"/>
              <a:gd name="connsiteX5" fmla="*/ 518651 w 1058471"/>
              <a:gd name="connsiteY5" fmla="*/ 738664 h 738664"/>
              <a:gd name="connsiteX6" fmla="*/ 0 w 1058471"/>
              <a:gd name="connsiteY6" fmla="*/ 738664 h 738664"/>
              <a:gd name="connsiteX7" fmla="*/ 0 w 1058471"/>
              <a:gd name="connsiteY7" fmla="*/ 361945 h 738664"/>
              <a:gd name="connsiteX8" fmla="*/ 0 w 1058471"/>
              <a:gd name="connsiteY8" fmla="*/ 0 h 73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471" h="738664" fill="none" extrusionOk="0">
                <a:moveTo>
                  <a:pt x="0" y="0"/>
                </a:moveTo>
                <a:cubicBezTo>
                  <a:pt x="232651" y="-31470"/>
                  <a:pt x="281273" y="18358"/>
                  <a:pt x="518651" y="0"/>
                </a:cubicBezTo>
                <a:cubicBezTo>
                  <a:pt x="756029" y="-18358"/>
                  <a:pt x="883207" y="39154"/>
                  <a:pt x="1058471" y="0"/>
                </a:cubicBezTo>
                <a:cubicBezTo>
                  <a:pt x="1079119" y="187281"/>
                  <a:pt x="1029374" y="280809"/>
                  <a:pt x="1058471" y="376719"/>
                </a:cubicBezTo>
                <a:cubicBezTo>
                  <a:pt x="1087568" y="472629"/>
                  <a:pt x="1055941" y="595896"/>
                  <a:pt x="1058471" y="738664"/>
                </a:cubicBezTo>
                <a:cubicBezTo>
                  <a:pt x="942221" y="759625"/>
                  <a:pt x="703255" y="700038"/>
                  <a:pt x="518651" y="738664"/>
                </a:cubicBezTo>
                <a:cubicBezTo>
                  <a:pt x="334047" y="777290"/>
                  <a:pt x="113769" y="718839"/>
                  <a:pt x="0" y="738664"/>
                </a:cubicBezTo>
                <a:cubicBezTo>
                  <a:pt x="-20020" y="623020"/>
                  <a:pt x="25893" y="464108"/>
                  <a:pt x="0" y="361945"/>
                </a:cubicBezTo>
                <a:cubicBezTo>
                  <a:pt x="-25893" y="259782"/>
                  <a:pt x="37514" y="179508"/>
                  <a:pt x="0" y="0"/>
                </a:cubicBezTo>
                <a:close/>
              </a:path>
              <a:path w="1058471" h="738664" stroke="0" extrusionOk="0">
                <a:moveTo>
                  <a:pt x="0" y="0"/>
                </a:moveTo>
                <a:cubicBezTo>
                  <a:pt x="120912" y="-28125"/>
                  <a:pt x="302833" y="47880"/>
                  <a:pt x="550405" y="0"/>
                </a:cubicBezTo>
                <a:cubicBezTo>
                  <a:pt x="797977" y="-47880"/>
                  <a:pt x="937832" y="30829"/>
                  <a:pt x="1058471" y="0"/>
                </a:cubicBezTo>
                <a:cubicBezTo>
                  <a:pt x="1093252" y="155145"/>
                  <a:pt x="1041161" y="211922"/>
                  <a:pt x="1058471" y="354559"/>
                </a:cubicBezTo>
                <a:cubicBezTo>
                  <a:pt x="1075781" y="497196"/>
                  <a:pt x="1043272" y="566882"/>
                  <a:pt x="1058471" y="738664"/>
                </a:cubicBezTo>
                <a:cubicBezTo>
                  <a:pt x="912670" y="778271"/>
                  <a:pt x="688530" y="735423"/>
                  <a:pt x="529236" y="738664"/>
                </a:cubicBezTo>
                <a:cubicBezTo>
                  <a:pt x="369942" y="741905"/>
                  <a:pt x="218172" y="694477"/>
                  <a:pt x="0" y="738664"/>
                </a:cubicBezTo>
                <a:cubicBezTo>
                  <a:pt x="-39028" y="608557"/>
                  <a:pt x="22792" y="458619"/>
                  <a:pt x="0" y="361945"/>
                </a:cubicBezTo>
                <a:cubicBezTo>
                  <a:pt x="-22792" y="265271"/>
                  <a:pt x="41528" y="119580"/>
                  <a:pt x="0" y="0"/>
                </a:cubicBezTo>
                <a:close/>
              </a:path>
            </a:pathLst>
          </a:custGeom>
          <a:solidFill>
            <a:srgbClr val="FBFEDA"/>
          </a:solidFill>
          <a:ln w="19050">
            <a:solidFill>
              <a:schemeClr val="accent2">
                <a:lumMod val="50000"/>
              </a:schemeClr>
            </a:solidFill>
            <a:extLst>
              <a:ext uri="{C807C97D-BFC1-408E-A445-0C87EB9F89A2}">
                <ask:lineSketchStyleProps xmlns:ask="http://schemas.microsoft.com/office/drawing/2018/sketchyshapes" sd="981765707">
                  <a:prstGeom prst="rect">
                    <a:avLst/>
                  </a:prstGeom>
                  <ask:type>
                    <ask:lineSketchScribble/>
                  </ask:type>
                </ask:lineSketchStyleProps>
              </a:ext>
            </a:extLst>
          </a:ln>
          <a:effectLst>
            <a:outerShdw blurRad="50800" dist="38100" dir="16200000" rotWithShape="0">
              <a:prstClr val="black">
                <a:alpha val="40000"/>
              </a:prstClr>
            </a:outerShdw>
          </a:effectLst>
          <a:scene3d>
            <a:camera prst="perspectiveFront"/>
            <a:lightRig rig="threePt" dir="t"/>
          </a:scene3d>
          <a:sp3d/>
        </p:spPr>
        <p:txBody>
          <a:bodyPr wrap="square" rtlCol="0">
            <a:spAutoFit/>
          </a:bodyPr>
          <a:lstStyle/>
          <a:p>
            <a:r>
              <a:rPr lang="en-IN" sz="1400" dirty="0">
                <a:ln w="0"/>
                <a:effectLst>
                  <a:outerShdw blurRad="38100" dist="19050" dir="2700000" algn="tl" rotWithShape="0">
                    <a:schemeClr val="dk1">
                      <a:alpha val="40000"/>
                    </a:schemeClr>
                  </a:outerShdw>
                </a:effectLst>
              </a:rPr>
              <a:t>Column type is changed</a:t>
            </a:r>
          </a:p>
        </p:txBody>
      </p:sp>
      <p:sp>
        <p:nvSpPr>
          <p:cNvPr id="49" name="TextBox 48">
            <a:extLst>
              <a:ext uri="{FF2B5EF4-FFF2-40B4-BE49-F238E27FC236}">
                <a16:creationId xmlns:a16="http://schemas.microsoft.com/office/drawing/2014/main" id="{439783C8-C0D8-01B1-B19F-D1D8D50C68BC}"/>
              </a:ext>
            </a:extLst>
          </p:cNvPr>
          <p:cNvSpPr txBox="1"/>
          <p:nvPr/>
        </p:nvSpPr>
        <p:spPr>
          <a:xfrm>
            <a:off x="10066564" y="5372100"/>
            <a:ext cx="1598053" cy="461665"/>
          </a:xfrm>
          <a:prstGeom prst="rect">
            <a:avLst/>
          </a:prstGeom>
          <a:noFill/>
          <a:ln w="28575">
            <a:solidFill>
              <a:schemeClr val="accent6">
                <a:lumMod val="50000"/>
              </a:schemeClr>
            </a:solidFill>
            <a:prstDash val="lgDashDotDot"/>
          </a:ln>
          <a:scene3d>
            <a:camera prst="orthographicFront"/>
            <a:lightRig rig="threePt" dir="t"/>
          </a:scene3d>
          <a:sp3d>
            <a:bevelT prst="relaxedInset"/>
          </a:sp3d>
        </p:spPr>
        <p:txBody>
          <a:bodyPr wrap="square" rtlCol="0">
            <a:spAutoFit/>
          </a:bodyPr>
          <a:lstStyle/>
          <a:p>
            <a:r>
              <a:rPr lang="en-IN" sz="1200" dirty="0"/>
              <a:t>New columns are added</a:t>
            </a:r>
          </a:p>
        </p:txBody>
      </p:sp>
      <p:cxnSp>
        <p:nvCxnSpPr>
          <p:cNvPr id="51" name="Straight Arrow Connector 50">
            <a:extLst>
              <a:ext uri="{FF2B5EF4-FFF2-40B4-BE49-F238E27FC236}">
                <a16:creationId xmlns:a16="http://schemas.microsoft.com/office/drawing/2014/main" id="{B5D3EF35-A700-4C2C-4AB8-813B59A40AF8}"/>
              </a:ext>
            </a:extLst>
          </p:cNvPr>
          <p:cNvCxnSpPr/>
          <p:nvPr/>
        </p:nvCxnSpPr>
        <p:spPr>
          <a:xfrm flipV="1">
            <a:off x="8360229" y="2608064"/>
            <a:ext cx="0" cy="592336"/>
          </a:xfrm>
          <a:prstGeom prst="straightConnector1">
            <a:avLst/>
          </a:prstGeom>
          <a:ln w="19050">
            <a:solidFill>
              <a:srgbClr val="FF0000"/>
            </a:solidFill>
            <a:tailEnd type="triangle"/>
          </a:ln>
          <a:effectLst>
            <a:outerShdw blurRad="50800" dist="38100" dir="2700000" algn="tl" rotWithShape="0">
              <a:prstClr val="black">
                <a:alpha val="40000"/>
              </a:prstClr>
            </a:outerShdw>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2E4873A-6A6F-B6A9-48CF-57A3E82AC20E}"/>
              </a:ext>
            </a:extLst>
          </p:cNvPr>
          <p:cNvCxnSpPr/>
          <p:nvPr/>
        </p:nvCxnSpPr>
        <p:spPr>
          <a:xfrm flipV="1">
            <a:off x="10066565" y="2885063"/>
            <a:ext cx="171449" cy="421473"/>
          </a:xfrm>
          <a:prstGeom prst="straightConnector1">
            <a:avLst/>
          </a:prstGeom>
          <a:ln w="19050">
            <a:solidFill>
              <a:srgbClr val="FF0000"/>
            </a:solidFill>
            <a:tailEnd type="triangle"/>
          </a:ln>
          <a:effectLst>
            <a:outerShdw blurRad="50800" dist="38100" dir="2700000" algn="tl" rotWithShape="0">
              <a:prstClr val="black">
                <a:alpha val="40000"/>
              </a:prstClr>
            </a:outerShdw>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BD1CA74-CB75-76B7-AF95-08F5C43D8031}"/>
              </a:ext>
            </a:extLst>
          </p:cNvPr>
          <p:cNvCxnSpPr/>
          <p:nvPr/>
        </p:nvCxnSpPr>
        <p:spPr>
          <a:xfrm flipH="1" flipV="1">
            <a:off x="10238014" y="2916728"/>
            <a:ext cx="342900" cy="283672"/>
          </a:xfrm>
          <a:prstGeom prst="straightConnector1">
            <a:avLst/>
          </a:prstGeom>
          <a:ln w="19050">
            <a:solidFill>
              <a:srgbClr val="FF0000"/>
            </a:solidFill>
            <a:tailEnd type="triangle"/>
          </a:ln>
          <a:effectLst>
            <a:outerShdw blurRad="50800" dist="38100" dir="2700000" algn="tl" rotWithShape="0">
              <a:prstClr val="black">
                <a:alpha val="40000"/>
              </a:prstClr>
            </a:outerShdw>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5E237AB-5773-1B61-A0B1-2FAB742F1116}"/>
              </a:ext>
            </a:extLst>
          </p:cNvPr>
          <p:cNvSpPr txBox="1"/>
          <p:nvPr/>
        </p:nvSpPr>
        <p:spPr>
          <a:xfrm>
            <a:off x="1150374" y="245806"/>
            <a:ext cx="9852197" cy="861774"/>
          </a:xfrm>
          <a:prstGeom prst="rect">
            <a:avLst/>
          </a:prstGeom>
          <a:noFill/>
        </p:spPr>
        <p:txBody>
          <a:bodyPr wrap="square" rtlCol="0">
            <a:spAutoFit/>
          </a:bodyPr>
          <a:lstStyle/>
          <a:p>
            <a:pPr algn="ctr"/>
            <a:r>
              <a:rPr lang="en-IN" sz="5000" dirty="0">
                <a:latin typeface="Algerian" panose="04020705040A02060702" pitchFamily="82" charset="0"/>
              </a:rPr>
              <a:t>ETL PROCESS</a:t>
            </a:r>
          </a:p>
        </p:txBody>
      </p:sp>
      <p:cxnSp>
        <p:nvCxnSpPr>
          <p:cNvPr id="7" name="Straight Arrow Connector 6">
            <a:extLst>
              <a:ext uri="{FF2B5EF4-FFF2-40B4-BE49-F238E27FC236}">
                <a16:creationId xmlns:a16="http://schemas.microsoft.com/office/drawing/2014/main" id="{25853965-88AB-A198-E650-2606D7E33868}"/>
              </a:ext>
            </a:extLst>
          </p:cNvPr>
          <p:cNvCxnSpPr/>
          <p:nvPr/>
        </p:nvCxnSpPr>
        <p:spPr>
          <a:xfrm>
            <a:off x="11045553" y="5101773"/>
            <a:ext cx="201877" cy="270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7E145DE2-0AEC-A544-2594-86EC1E703661}"/>
              </a:ext>
            </a:extLst>
          </p:cNvPr>
          <p:cNvCxnSpPr/>
          <p:nvPr/>
        </p:nvCxnSpPr>
        <p:spPr>
          <a:xfrm flipH="1">
            <a:off x="11204448" y="5101773"/>
            <a:ext cx="231648" cy="270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72473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5F637-179D-6B4C-333E-3C399A4D4065}"/>
              </a:ext>
            </a:extLst>
          </p:cNvPr>
          <p:cNvSpPr>
            <a:spLocks noGrp="1"/>
          </p:cNvSpPr>
          <p:nvPr>
            <p:ph type="title"/>
          </p:nvPr>
        </p:nvSpPr>
        <p:spPr>
          <a:xfrm>
            <a:off x="838200" y="365125"/>
            <a:ext cx="10515600" cy="990671"/>
          </a:xfrm>
        </p:spPr>
        <p:txBody>
          <a:bodyPr/>
          <a:lstStyle/>
          <a:p>
            <a:r>
              <a:rPr lang="en-IN" dirty="0"/>
              <a:t>KPI’s</a:t>
            </a:r>
          </a:p>
        </p:txBody>
      </p:sp>
      <p:sp>
        <p:nvSpPr>
          <p:cNvPr id="3" name="Content Placeholder 2">
            <a:extLst>
              <a:ext uri="{FF2B5EF4-FFF2-40B4-BE49-F238E27FC236}">
                <a16:creationId xmlns:a16="http://schemas.microsoft.com/office/drawing/2014/main" id="{B1C616E4-FB3B-6102-2C54-F4F09872075A}"/>
              </a:ext>
            </a:extLst>
          </p:cNvPr>
          <p:cNvSpPr>
            <a:spLocks noGrp="1"/>
          </p:cNvSpPr>
          <p:nvPr>
            <p:ph sz="half" idx="1"/>
          </p:nvPr>
        </p:nvSpPr>
        <p:spPr>
          <a:xfrm>
            <a:off x="838200" y="1504335"/>
            <a:ext cx="5181600" cy="2241755"/>
          </a:xfrm>
        </p:spPr>
        <p:txBody>
          <a:bodyPr/>
          <a:lstStyle/>
          <a:p>
            <a:pPr marL="0" indent="0">
              <a:buNone/>
            </a:pPr>
            <a:r>
              <a:rPr lang="en-IN" sz="1800" dirty="0">
                <a:latin typeface="Algerian" panose="04020705040A02060702" pitchFamily="82" charset="0"/>
              </a:rPr>
              <a:t>Weekday Vs Weekend Payment Statistics</a:t>
            </a:r>
          </a:p>
          <a:p>
            <a:pPr>
              <a:buFont typeface="Wingdings" panose="05000000000000000000" pitchFamily="2" charset="2"/>
              <a:buChar char="Ø"/>
            </a:pPr>
            <a:r>
              <a:rPr lang="en-IN" sz="1800" dirty="0"/>
              <a:t>the analysis reveals weekday sales outperform weekend sales</a:t>
            </a:r>
          </a:p>
          <a:p>
            <a:pPr>
              <a:buFont typeface="Wingdings" panose="05000000000000000000" pitchFamily="2" charset="2"/>
              <a:buChar char="Ø"/>
            </a:pPr>
            <a:r>
              <a:rPr lang="en-IN" sz="1800" dirty="0"/>
              <a:t>To enhance weekend sales performance, strategic initiatives such as targeted advertising campaigns, diverse promotional activities, and discounts maybe implemented</a:t>
            </a:r>
          </a:p>
          <a:p>
            <a:endParaRPr lang="en-IN" dirty="0">
              <a:latin typeface="+mj-lt"/>
            </a:endParaRPr>
          </a:p>
          <a:p>
            <a:endParaRPr lang="en-IN" dirty="0"/>
          </a:p>
        </p:txBody>
      </p:sp>
      <p:sp>
        <p:nvSpPr>
          <p:cNvPr id="4" name="Content Placeholder 3">
            <a:extLst>
              <a:ext uri="{FF2B5EF4-FFF2-40B4-BE49-F238E27FC236}">
                <a16:creationId xmlns:a16="http://schemas.microsoft.com/office/drawing/2014/main" id="{B41A5B02-AB4D-1D9D-6E64-44573C61F01E}"/>
              </a:ext>
            </a:extLst>
          </p:cNvPr>
          <p:cNvSpPr>
            <a:spLocks noGrp="1"/>
          </p:cNvSpPr>
          <p:nvPr>
            <p:ph sz="half" idx="2"/>
          </p:nvPr>
        </p:nvSpPr>
        <p:spPr>
          <a:xfrm>
            <a:off x="6172200" y="3429000"/>
            <a:ext cx="5181600" cy="2747963"/>
          </a:xfrm>
        </p:spPr>
        <p:txBody>
          <a:bodyPr/>
          <a:lstStyle/>
          <a:p>
            <a:r>
              <a:rPr lang="en-IN" sz="1800" dirty="0">
                <a:latin typeface="Algerian" panose="04020705040A02060702" pitchFamily="82" charset="0"/>
              </a:rPr>
              <a:t>Number of Orders with review score 5 and payment type as credit card.</a:t>
            </a:r>
          </a:p>
          <a:p>
            <a:r>
              <a:rPr lang="en-IN" sz="1800" dirty="0"/>
              <a:t>Olist can use this information to implement loyalty programs specifically tailored for credit card with high review scores.</a:t>
            </a:r>
          </a:p>
          <a:p>
            <a:r>
              <a:rPr lang="en-IN" sz="1800" dirty="0"/>
              <a:t>A significant percentage of orders with high review score are associated with credit card payments, indicating customer satisfaction and trust in the payment method</a:t>
            </a:r>
          </a:p>
        </p:txBody>
      </p:sp>
      <p:pic>
        <p:nvPicPr>
          <p:cNvPr id="7" name="Picture 6">
            <a:extLst>
              <a:ext uri="{FF2B5EF4-FFF2-40B4-BE49-F238E27FC236}">
                <a16:creationId xmlns:a16="http://schemas.microsoft.com/office/drawing/2014/main" id="{578B2677-E111-EC87-DC34-18F994E331CC}"/>
              </a:ext>
            </a:extLst>
          </p:cNvPr>
          <p:cNvPicPr>
            <a:picLocks noChangeAspect="1"/>
          </p:cNvPicPr>
          <p:nvPr/>
        </p:nvPicPr>
        <p:blipFill>
          <a:blip r:embed="rId2"/>
          <a:stretch>
            <a:fillRect/>
          </a:stretch>
        </p:blipFill>
        <p:spPr>
          <a:xfrm>
            <a:off x="6661486" y="1355796"/>
            <a:ext cx="3553321" cy="1924319"/>
          </a:xfrm>
          <a:prstGeom prst="rect">
            <a:avLst/>
          </a:prstGeom>
          <a:effectLst>
            <a:glow rad="139700">
              <a:schemeClr val="accent4">
                <a:satMod val="175000"/>
                <a:alpha val="40000"/>
              </a:schemeClr>
            </a:glow>
            <a:outerShdw blurRad="50800" dist="38100" dir="16200000" rotWithShape="0">
              <a:prstClr val="black">
                <a:alpha val="40000"/>
              </a:prstClr>
            </a:outerShdw>
          </a:effectLst>
          <a:scene3d>
            <a:camera prst="obliqueBottomLeft"/>
            <a:lightRig rig="threePt" dir="t"/>
          </a:scene3d>
        </p:spPr>
      </p:pic>
      <p:pic>
        <p:nvPicPr>
          <p:cNvPr id="6" name="Picture 5">
            <a:extLst>
              <a:ext uri="{FF2B5EF4-FFF2-40B4-BE49-F238E27FC236}">
                <a16:creationId xmlns:a16="http://schemas.microsoft.com/office/drawing/2014/main" id="{0F01F5E0-58F0-CD64-4CAA-EB0C988B2940}"/>
              </a:ext>
            </a:extLst>
          </p:cNvPr>
          <p:cNvPicPr>
            <a:picLocks noChangeAspect="1"/>
          </p:cNvPicPr>
          <p:nvPr/>
        </p:nvPicPr>
        <p:blipFill rotWithShape="1">
          <a:blip r:embed="rId3"/>
          <a:srcRect t="9390" b="-1"/>
          <a:stretch/>
        </p:blipFill>
        <p:spPr>
          <a:xfrm>
            <a:off x="2069433" y="4503174"/>
            <a:ext cx="3077004" cy="1078976"/>
          </a:xfrm>
          <a:prstGeom prst="rect">
            <a:avLst/>
          </a:prstGeom>
          <a:effectLst>
            <a:outerShdw blurRad="50800" dist="38100" dir="2700000" algn="tl" rotWithShape="0">
              <a:prstClr val="black">
                <a:alpha val="40000"/>
              </a:prstClr>
            </a:outerShdw>
          </a:effectLst>
          <a:scene3d>
            <a:camera prst="obliqueBottomLeft"/>
            <a:lightRig rig="threePt" dir="t"/>
          </a:scene3d>
          <a:sp3d>
            <a:bevelT prst="convex"/>
          </a:sp3d>
        </p:spPr>
      </p:pic>
    </p:spTree>
    <p:extLst>
      <p:ext uri="{BB962C8B-B14F-4D97-AF65-F5344CB8AC3E}">
        <p14:creationId xmlns:p14="http://schemas.microsoft.com/office/powerpoint/2010/main" val="3086716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7E66B1-03C4-EDFB-502C-260463692934}"/>
              </a:ext>
            </a:extLst>
          </p:cNvPr>
          <p:cNvSpPr>
            <a:spLocks noGrp="1"/>
          </p:cNvSpPr>
          <p:nvPr>
            <p:ph type="body" idx="1"/>
          </p:nvPr>
        </p:nvSpPr>
        <p:spPr>
          <a:xfrm>
            <a:off x="839788" y="668337"/>
            <a:ext cx="4855159" cy="984000"/>
          </a:xfrm>
        </p:spPr>
        <p:txBody>
          <a:bodyPr>
            <a:normAutofit lnSpcReduction="10000"/>
          </a:bodyPr>
          <a:lstStyle/>
          <a:p>
            <a:r>
              <a:rPr lang="en-IN" dirty="0">
                <a:latin typeface="Algerian" panose="04020705040A02060702" pitchFamily="82" charset="0"/>
              </a:rPr>
              <a:t>Average number of days taken for order delivered for pet shop</a:t>
            </a:r>
          </a:p>
        </p:txBody>
      </p:sp>
      <p:sp>
        <p:nvSpPr>
          <p:cNvPr id="4" name="Content Placeholder 3">
            <a:extLst>
              <a:ext uri="{FF2B5EF4-FFF2-40B4-BE49-F238E27FC236}">
                <a16:creationId xmlns:a16="http://schemas.microsoft.com/office/drawing/2014/main" id="{9A000B51-2C3F-4FE5-2205-43A41C384721}"/>
              </a:ext>
            </a:extLst>
          </p:cNvPr>
          <p:cNvSpPr>
            <a:spLocks noGrp="1"/>
          </p:cNvSpPr>
          <p:nvPr>
            <p:ph sz="half" idx="2"/>
          </p:nvPr>
        </p:nvSpPr>
        <p:spPr>
          <a:xfrm>
            <a:off x="839788" y="1667295"/>
            <a:ext cx="5157787" cy="4522368"/>
          </a:xfrm>
        </p:spPr>
        <p:txBody>
          <a:bodyPr>
            <a:normAutofit/>
          </a:bodyPr>
          <a:lstStyle/>
          <a:p>
            <a:pPr>
              <a:buFont typeface="Wingdings" panose="05000000000000000000" pitchFamily="2" charset="2"/>
              <a:buChar char="Ø"/>
            </a:pPr>
            <a:r>
              <a:rPr lang="en-IN" sz="1800" dirty="0"/>
              <a:t>The average no of days taken for order delivery for pet items is within an acceptable range, indicating efficient logistics ad fulfilment processes.</a:t>
            </a:r>
          </a:p>
          <a:p>
            <a:pPr>
              <a:buFont typeface="Wingdings" panose="05000000000000000000" pitchFamily="2" charset="2"/>
              <a:buChar char="Ø"/>
            </a:pPr>
            <a:r>
              <a:rPr lang="en-IN" sz="1800" dirty="0"/>
              <a:t>It helps Olist in identifying areas where they can improve their delivery time and maintain customer satisfaction</a:t>
            </a:r>
          </a:p>
        </p:txBody>
      </p:sp>
      <p:sp>
        <p:nvSpPr>
          <p:cNvPr id="5" name="Text Placeholder 4">
            <a:extLst>
              <a:ext uri="{FF2B5EF4-FFF2-40B4-BE49-F238E27FC236}">
                <a16:creationId xmlns:a16="http://schemas.microsoft.com/office/drawing/2014/main" id="{DBC5105C-960D-E179-ECD7-847046AF6239}"/>
              </a:ext>
            </a:extLst>
          </p:cNvPr>
          <p:cNvSpPr>
            <a:spLocks noGrp="1"/>
          </p:cNvSpPr>
          <p:nvPr>
            <p:ph type="body" sz="quarter" idx="3"/>
          </p:nvPr>
        </p:nvSpPr>
        <p:spPr>
          <a:xfrm>
            <a:off x="6172200" y="668337"/>
            <a:ext cx="5183188" cy="1401095"/>
          </a:xfrm>
        </p:spPr>
        <p:txBody>
          <a:bodyPr>
            <a:normAutofit lnSpcReduction="10000"/>
          </a:bodyPr>
          <a:lstStyle/>
          <a:p>
            <a:r>
              <a:rPr lang="en-IN" sz="2200" dirty="0">
                <a:latin typeface="Algerian" panose="04020705040A02060702" pitchFamily="82" charset="0"/>
              </a:rPr>
              <a:t>Average price and payment values from customers of Sao Paulo city</a:t>
            </a:r>
          </a:p>
          <a:p>
            <a:endParaRPr lang="en-IN" dirty="0"/>
          </a:p>
        </p:txBody>
      </p:sp>
      <p:sp>
        <p:nvSpPr>
          <p:cNvPr id="6" name="Content Placeholder 5">
            <a:extLst>
              <a:ext uri="{FF2B5EF4-FFF2-40B4-BE49-F238E27FC236}">
                <a16:creationId xmlns:a16="http://schemas.microsoft.com/office/drawing/2014/main" id="{E8B6193D-D24B-450E-7A31-A83B579E70D9}"/>
              </a:ext>
            </a:extLst>
          </p:cNvPr>
          <p:cNvSpPr>
            <a:spLocks noGrp="1"/>
          </p:cNvSpPr>
          <p:nvPr>
            <p:ph sz="quarter" idx="4"/>
          </p:nvPr>
        </p:nvSpPr>
        <p:spPr>
          <a:xfrm>
            <a:off x="6172200" y="1652337"/>
            <a:ext cx="5183188" cy="4537326"/>
          </a:xfrm>
        </p:spPr>
        <p:txBody>
          <a:bodyPr>
            <a:normAutofit/>
          </a:bodyPr>
          <a:lstStyle/>
          <a:p>
            <a:pPr>
              <a:buFont typeface="Wingdings" panose="05000000000000000000" pitchFamily="2" charset="2"/>
              <a:buChar char="Ø"/>
            </a:pPr>
            <a:endParaRPr lang="en-IN" sz="1400" dirty="0"/>
          </a:p>
          <a:p>
            <a:pPr>
              <a:buFont typeface="Wingdings" panose="05000000000000000000" pitchFamily="2" charset="2"/>
              <a:buChar char="Ø"/>
            </a:pPr>
            <a:r>
              <a:rPr lang="en-IN" sz="1400" dirty="0"/>
              <a:t>It helps in analyse pricing strategy to ensure that products are competitively priced within the Sao Paulo market. Conduct market research to understand pricing accordingly, Introduce new products or services that align with the preferences and purchasing power of Sao Paulo customer.</a:t>
            </a:r>
          </a:p>
        </p:txBody>
      </p:sp>
      <p:grpSp>
        <p:nvGrpSpPr>
          <p:cNvPr id="2" name="Group 1">
            <a:extLst>
              <a:ext uri="{FF2B5EF4-FFF2-40B4-BE49-F238E27FC236}">
                <a16:creationId xmlns:a16="http://schemas.microsoft.com/office/drawing/2014/main" id="{3ECB912E-24A5-69FC-CBBA-7D9E09BCCA3C}"/>
              </a:ext>
            </a:extLst>
          </p:cNvPr>
          <p:cNvGrpSpPr/>
          <p:nvPr/>
        </p:nvGrpSpPr>
        <p:grpSpPr>
          <a:xfrm>
            <a:off x="1375407" y="3867027"/>
            <a:ext cx="3238953" cy="2444356"/>
            <a:chOff x="1375407" y="3429000"/>
            <a:chExt cx="3238953" cy="2882383"/>
          </a:xfrm>
        </p:grpSpPr>
        <p:pic>
          <p:nvPicPr>
            <p:cNvPr id="12" name="Picture 11">
              <a:extLst>
                <a:ext uri="{FF2B5EF4-FFF2-40B4-BE49-F238E27FC236}">
                  <a16:creationId xmlns:a16="http://schemas.microsoft.com/office/drawing/2014/main" id="{10856E8F-9474-8B07-F6F3-68699187A70E}"/>
                </a:ext>
              </a:extLst>
            </p:cNvPr>
            <p:cNvPicPr>
              <a:picLocks noChangeAspect="1"/>
            </p:cNvPicPr>
            <p:nvPr/>
          </p:nvPicPr>
          <p:blipFill>
            <a:blip r:embed="rId2"/>
            <a:stretch>
              <a:fillRect/>
            </a:stretch>
          </p:blipFill>
          <p:spPr>
            <a:xfrm>
              <a:off x="1375407" y="3429000"/>
              <a:ext cx="3167095" cy="590632"/>
            </a:xfrm>
            <a:prstGeom prst="rect">
              <a:avLst/>
            </a:prstGeom>
          </p:spPr>
        </p:pic>
        <p:pic>
          <p:nvPicPr>
            <p:cNvPr id="7" name="Picture 6">
              <a:extLst>
                <a:ext uri="{FF2B5EF4-FFF2-40B4-BE49-F238E27FC236}">
                  <a16:creationId xmlns:a16="http://schemas.microsoft.com/office/drawing/2014/main" id="{386915CE-2F1B-7DD6-E07C-7B25B9A11842}"/>
                </a:ext>
              </a:extLst>
            </p:cNvPr>
            <p:cNvPicPr>
              <a:picLocks noChangeAspect="1"/>
            </p:cNvPicPr>
            <p:nvPr/>
          </p:nvPicPr>
          <p:blipFill>
            <a:blip r:embed="rId3"/>
            <a:stretch>
              <a:fillRect/>
            </a:stretch>
          </p:blipFill>
          <p:spPr>
            <a:xfrm>
              <a:off x="1375408" y="4034590"/>
              <a:ext cx="3238952" cy="2276793"/>
            </a:xfrm>
            <a:prstGeom prst="rect">
              <a:avLst/>
            </a:prstGeom>
          </p:spPr>
        </p:pic>
      </p:grpSp>
      <p:pic>
        <p:nvPicPr>
          <p:cNvPr id="8" name="Picture 7">
            <a:extLst>
              <a:ext uri="{FF2B5EF4-FFF2-40B4-BE49-F238E27FC236}">
                <a16:creationId xmlns:a16="http://schemas.microsoft.com/office/drawing/2014/main" id="{9F2C0BA9-307C-1BC8-34C6-F98AC63BD92E}"/>
              </a:ext>
            </a:extLst>
          </p:cNvPr>
          <p:cNvPicPr>
            <a:picLocks noChangeAspect="1"/>
          </p:cNvPicPr>
          <p:nvPr/>
        </p:nvPicPr>
        <p:blipFill>
          <a:blip r:embed="rId4"/>
          <a:stretch>
            <a:fillRect/>
          </a:stretch>
        </p:blipFill>
        <p:spPr>
          <a:xfrm>
            <a:off x="6364887" y="3867027"/>
            <a:ext cx="3886742" cy="1848108"/>
          </a:xfrm>
          <a:prstGeom prst="rect">
            <a:avLst/>
          </a:prstGeom>
        </p:spPr>
      </p:pic>
    </p:spTree>
    <p:extLst>
      <p:ext uri="{BB962C8B-B14F-4D97-AF65-F5344CB8AC3E}">
        <p14:creationId xmlns:p14="http://schemas.microsoft.com/office/powerpoint/2010/main" val="3188525453"/>
      </p:ext>
    </p:extLst>
  </p:cSld>
  <p:clrMapOvr>
    <a:masterClrMapping/>
  </p:clrMapOvr>
</p:sld>
</file>

<file path=ppt/theme/theme1.xml><?xml version="1.0" encoding="utf-8"?>
<a:theme xmlns:a="http://schemas.openxmlformats.org/drawingml/2006/main" name="Office Theme">
  <a:themeElements>
    <a:clrScheme name="Droplet">
      <a:dk1>
        <a:srgbClr val="000000"/>
      </a:dk1>
      <a:lt1>
        <a:srgbClr val="FFFFFF"/>
      </a:lt1>
      <a:dk2>
        <a:srgbClr val="0065A8"/>
      </a:dk2>
      <a:lt2>
        <a:srgbClr val="E7E6E6"/>
      </a:lt2>
      <a:accent1>
        <a:srgbClr val="FDCFFD"/>
      </a:accent1>
      <a:accent2>
        <a:srgbClr val="B6DFFF"/>
      </a:accent2>
      <a:accent3>
        <a:srgbClr val="8AE3A8"/>
      </a:accent3>
      <a:accent4>
        <a:srgbClr val="A69BFB"/>
      </a:accent4>
      <a:accent5>
        <a:srgbClr val="B5C3FF"/>
      </a:accent5>
      <a:accent6>
        <a:srgbClr val="73E9C4"/>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roplet-Design-TM34316244_Win32_SD_v9" id="{4C371580-6163-46D2-96AA-0DCC330A1B9A}" vid="{FC8D8AFF-D381-4C29-B9DC-A81BA0CD1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E-COMMERCE</Template>
  <TotalTime>816</TotalTime>
  <Words>946</Words>
  <Application>Microsoft Office PowerPoint</Application>
  <PresentationFormat>Widescreen</PresentationFormat>
  <Paragraphs>112</Paragraphs>
  <Slides>15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Algerian</vt:lpstr>
      <vt:lpstr>Arial</vt:lpstr>
      <vt:lpstr>Arial</vt:lpstr>
      <vt:lpstr>Arial Black</vt:lpstr>
      <vt:lpstr>Calibri</vt:lpstr>
      <vt:lpstr>Gabriola</vt:lpstr>
      <vt:lpstr>Monotype Corsiva</vt:lpstr>
      <vt:lpstr>source-serif-pro</vt:lpstr>
      <vt:lpstr>Wingdings</vt:lpstr>
      <vt:lpstr>Office Theme</vt:lpstr>
      <vt:lpstr>E-COMMERCE     Olist store analysis</vt:lpstr>
      <vt:lpstr>AGENDA</vt:lpstr>
      <vt:lpstr>PowerPoint Presentation</vt:lpstr>
      <vt:lpstr>Objective</vt:lpstr>
      <vt:lpstr>DATA OVER VIEW</vt:lpstr>
      <vt:lpstr>PowerPoint Presentation</vt:lpstr>
      <vt:lpstr>PowerPoint Presentation</vt:lpstr>
      <vt:lpstr>KPI’s</vt:lpstr>
      <vt:lpstr>PowerPoint Presentation</vt:lpstr>
      <vt:lpstr>PowerPoint Presentation</vt:lpstr>
      <vt:lpstr>Top &amp; least things of Olist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PREETHI SINGH BONDILI</dc:creator>
  <cp:lastModifiedBy>PREETHI SINGH BONDILI</cp:lastModifiedBy>
  <cp:revision>10</cp:revision>
  <dcterms:created xsi:type="dcterms:W3CDTF">2024-05-08T09:07:31Z</dcterms:created>
  <dcterms:modified xsi:type="dcterms:W3CDTF">2024-05-11T11:09:12Z</dcterms:modified>
</cp:coreProperties>
</file>